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showSpecialPlsOnTitleSld="0">
  <p:sldMasterIdLst>
    <p:sldMasterId id="2147483648" r:id="rId1"/>
  </p:sldMasterIdLst>
  <p:notesMasterIdLst>
    <p:notesMasterId r:id="rId4"/>
  </p:notesMasterIdLst>
  <p:sldIdLst>
    <p:sldId id="267" r:id="rId3"/>
    <p:sldId id="533" r:id="rId5"/>
    <p:sldId id="1026" r:id="rId6"/>
    <p:sldId id="1140" r:id="rId7"/>
    <p:sldId id="1052" r:id="rId8"/>
    <p:sldId id="1151" r:id="rId9"/>
    <p:sldId id="1064" r:id="rId10"/>
    <p:sldId id="1065" r:id="rId11"/>
    <p:sldId id="1069" r:id="rId12"/>
    <p:sldId id="1152" r:id="rId13"/>
    <p:sldId id="1153" r:id="rId14"/>
    <p:sldId id="1154" r:id="rId15"/>
    <p:sldId id="1204" r:id="rId16"/>
    <p:sldId id="1155" r:id="rId17"/>
    <p:sldId id="1156" r:id="rId18"/>
    <p:sldId id="1157" r:id="rId19"/>
    <p:sldId id="1158" r:id="rId20"/>
    <p:sldId id="1159" r:id="rId21"/>
    <p:sldId id="1160" r:id="rId22"/>
    <p:sldId id="1161" r:id="rId23"/>
    <p:sldId id="1162" r:id="rId24"/>
    <p:sldId id="1163" r:id="rId25"/>
    <p:sldId id="1164" r:id="rId26"/>
    <p:sldId id="1165" r:id="rId27"/>
    <p:sldId id="1166" r:id="rId28"/>
    <p:sldId id="1167" r:id="rId29"/>
    <p:sldId id="1168" r:id="rId30"/>
    <p:sldId id="1169" r:id="rId31"/>
    <p:sldId id="1170" r:id="rId32"/>
    <p:sldId id="1171" r:id="rId33"/>
    <p:sldId id="1172" r:id="rId34"/>
    <p:sldId id="1173" r:id="rId35"/>
    <p:sldId id="1174" r:id="rId36"/>
    <p:sldId id="1175" r:id="rId37"/>
    <p:sldId id="1176" r:id="rId38"/>
    <p:sldId id="1178" r:id="rId39"/>
    <p:sldId id="1179" r:id="rId40"/>
    <p:sldId id="1180" r:id="rId41"/>
    <p:sldId id="1181" r:id="rId42"/>
    <p:sldId id="1182" r:id="rId43"/>
    <p:sldId id="1183" r:id="rId44"/>
    <p:sldId id="1184" r:id="rId45"/>
    <p:sldId id="1185" r:id="rId46"/>
    <p:sldId id="1186" r:id="rId47"/>
    <p:sldId id="1187" r:id="rId48"/>
    <p:sldId id="1190" r:id="rId49"/>
    <p:sldId id="1189" r:id="rId50"/>
    <p:sldId id="1188" r:id="rId51"/>
    <p:sldId id="1191" r:id="rId52"/>
    <p:sldId id="1192" r:id="rId53"/>
    <p:sldId id="1193" r:id="rId54"/>
    <p:sldId id="1194" r:id="rId55"/>
    <p:sldId id="1195" r:id="rId56"/>
    <p:sldId id="1196" r:id="rId57"/>
    <p:sldId id="1197" r:id="rId58"/>
    <p:sldId id="1198" r:id="rId59"/>
    <p:sldId id="1199" r:id="rId60"/>
    <p:sldId id="1200" r:id="rId61"/>
    <p:sldId id="1201" r:id="rId62"/>
    <p:sldId id="1202" r:id="rId63"/>
    <p:sldId id="1203" r:id="rId64"/>
    <p:sldId id="339" r:id="rId65"/>
  </p:sldIdLst>
  <p:sldSz cx="9144000" cy="6858000" type="screen4x3"/>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bingshu" initials="w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5CAC"/>
    <a:srgbClr val="A747C1"/>
    <a:srgbClr val="7B318F"/>
    <a:srgbClr val="0AA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40" autoAdjust="0"/>
    <p:restoredTop sz="86179" autoAdjust="0"/>
  </p:normalViewPr>
  <p:slideViewPr>
    <p:cSldViewPr snapToGrid="0">
      <p:cViewPr varScale="1">
        <p:scale>
          <a:sx n="62" d="100"/>
          <a:sy n="62" d="100"/>
        </p:scale>
        <p:origin x="521"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gs" Target="tags/tag2.xml"/><Relationship Id="rId7" Type="http://schemas.openxmlformats.org/officeDocument/2006/relationships/slide" Target="slides/slide4.xml"/><Relationship Id="rId69" Type="http://schemas.openxmlformats.org/officeDocument/2006/relationships/commentAuthors" Target="commentAuthors.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674AE-0E5C-4933-9F7F-A2E455558FC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8DC50-7547-4C2F-ADE7-16EE32F447A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 </a:t>
            </a:r>
            <a:endParaRPr lang="zh-CN" altLang="en-US" dirty="0"/>
          </a:p>
        </p:txBody>
      </p:sp>
      <p:sp>
        <p:nvSpPr>
          <p:cNvPr id="4" name="灯片编号占位符 3"/>
          <p:cNvSpPr>
            <a:spLocks noGrp="1"/>
          </p:cNvSpPr>
          <p:nvPr>
            <p:ph type="sldNum" sz="quarter" idx="5"/>
          </p:nvPr>
        </p:nvSpPr>
        <p:spPr/>
        <p:txBody>
          <a:bodyPr/>
          <a:lstStyle/>
          <a:p>
            <a:fld id="{F60CA58A-0B5A-4BDE-A0B8-9F8C1538916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时间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空间</a:t>
            </a:r>
            <a:endParaRPr lang="zh-CN" altLang="en-US" dirty="0"/>
          </a:p>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时间</a:t>
            </a:r>
            <a:r>
              <a:rPr lang="en-US" altLang="zh-CN" dirty="0"/>
              <a:t>T</a:t>
            </a:r>
            <a:r>
              <a:rPr lang="zh-CN" altLang="en-US" dirty="0"/>
              <a:t>， 跟语句执行次数有关，</a:t>
            </a:r>
            <a:endParaRPr lang="en-US" altLang="zh-CN" dirty="0"/>
          </a:p>
          <a:p>
            <a:pPr lvl="0"/>
            <a:r>
              <a:rPr lang="zh-CN" altLang="en-US" dirty="0"/>
              <a:t>空间</a:t>
            </a:r>
            <a:r>
              <a:rPr lang="en-US" altLang="zh-CN" dirty="0"/>
              <a:t>S</a:t>
            </a:r>
            <a:r>
              <a:rPr lang="zh-CN" altLang="en-US" dirty="0"/>
              <a:t>，</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时间</a:t>
            </a:r>
            <a:r>
              <a:rPr lang="en-US" altLang="zh-CN" dirty="0"/>
              <a:t>T</a:t>
            </a:r>
            <a:r>
              <a:rPr lang="zh-CN" altLang="en-US" dirty="0"/>
              <a:t>， 跟语句执行次数有关，</a:t>
            </a:r>
            <a:endParaRPr lang="en-US" altLang="zh-CN" dirty="0"/>
          </a:p>
          <a:p>
            <a:pPr lvl="0"/>
            <a:r>
              <a:rPr lang="zh-CN" altLang="en-US" dirty="0"/>
              <a:t>空间</a:t>
            </a:r>
            <a:r>
              <a:rPr lang="en-US" altLang="zh-CN" dirty="0"/>
              <a:t>S</a:t>
            </a:r>
            <a:r>
              <a:rPr lang="zh-CN" altLang="en-US" dirty="0"/>
              <a:t>，</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不同行的语句频度</a:t>
            </a:r>
            <a:endParaRPr lang="en-US" altLang="zh-CN" dirty="0"/>
          </a:p>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以语句频度为基础，常项和低数量级不考虑，</a:t>
            </a:r>
            <a:r>
              <a:rPr lang="en-US" altLang="zh-CN" dirty="0"/>
              <a:t>  </a:t>
            </a:r>
            <a:endParaRPr lang="en-US" altLang="zh-CN" dirty="0"/>
          </a:p>
          <a:p>
            <a:pPr lvl="0"/>
            <a:r>
              <a:rPr lang="en-US" altLang="zh-CN" dirty="0"/>
              <a:t>T</a:t>
            </a:r>
            <a:r>
              <a:rPr lang="zh-CN" altLang="en-US" dirty="0"/>
              <a:t>（</a:t>
            </a:r>
            <a:r>
              <a:rPr lang="en-US" altLang="zh-CN" dirty="0"/>
              <a:t>n</a:t>
            </a:r>
            <a:r>
              <a:rPr lang="zh-CN" altLang="en-US" dirty="0"/>
              <a:t>）主要考量的是数量级 </a:t>
            </a:r>
            <a:endParaRPr lang="en-US" altLang="zh-CN" dirty="0"/>
          </a:p>
          <a:p>
            <a:pPr lvl="0"/>
            <a:r>
              <a:rPr lang="en-US" altLang="zh-CN" dirty="0"/>
              <a:t>T(n)=O(f(n))   </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最坏时间复杂度</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lnSpc>
                <a:spcPct val="150000"/>
              </a:lnSpc>
            </a:pPr>
            <a:r>
              <a:rPr lang="zh-CN" altLang="en-US" sz="1200" dirty="0">
                <a:latin typeface="微软雅黑" panose="020B0503020204020204" pitchFamily="34" charset="-122"/>
                <a:ea typeface="微软雅黑" panose="020B0503020204020204" pitchFamily="34" charset="-122"/>
              </a:rPr>
              <a:t>提纲</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数据结构的基础概念</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1.2 </a:t>
            </a:r>
            <a:r>
              <a:rPr lang="zh-CN" altLang="en-US" sz="1200" dirty="0">
                <a:latin typeface="微软雅黑" panose="020B0503020204020204" pitchFamily="34" charset="-122"/>
                <a:ea typeface="微软雅黑" panose="020B0503020204020204" pitchFamily="34" charset="-122"/>
              </a:rPr>
              <a:t>数据结构的内容</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1.3 </a:t>
            </a:r>
            <a:r>
              <a:rPr lang="zh-CN" altLang="en-US" sz="1200" dirty="0">
                <a:latin typeface="微软雅黑" panose="020B0503020204020204" pitchFamily="34" charset="-122"/>
                <a:ea typeface="微软雅黑" panose="020B0503020204020204" pitchFamily="34" charset="-122"/>
              </a:rPr>
              <a:t>算法设计</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1.4 </a:t>
            </a:r>
            <a:r>
              <a:rPr lang="zh-CN" altLang="en-US" sz="1200" dirty="0">
                <a:latin typeface="微软雅黑" panose="020B0503020204020204" pitchFamily="34" charset="-122"/>
                <a:ea typeface="微软雅黑" panose="020B0503020204020204" pitchFamily="34" charset="-122"/>
              </a:rPr>
              <a:t>算法描述工具</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1.5 </a:t>
            </a:r>
            <a:r>
              <a:rPr lang="zh-CN" altLang="en-US" sz="1200" dirty="0">
                <a:latin typeface="微软雅黑" panose="020B0503020204020204" pitchFamily="34" charset="-122"/>
                <a:ea typeface="微软雅黑" panose="020B0503020204020204" pitchFamily="34" charset="-122"/>
              </a:rPr>
              <a:t>对算法性能评价</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1.6 </a:t>
            </a:r>
            <a:r>
              <a:rPr lang="zh-CN" altLang="en-US" sz="1200" dirty="0">
                <a:latin typeface="微软雅黑" panose="020B0503020204020204" pitchFamily="34" charset="-122"/>
                <a:ea typeface="微软雅黑" panose="020B0503020204020204" pitchFamily="34" charset="-122"/>
              </a:rPr>
              <a:t>数据结构与</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语言</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1.7 </a:t>
            </a:r>
            <a:r>
              <a:rPr lang="zh-CN" altLang="en-US" sz="1200" dirty="0">
                <a:latin typeface="微软雅黑" panose="020B0503020204020204" pitchFamily="34" charset="-122"/>
                <a:ea typeface="微软雅黑" panose="020B0503020204020204" pitchFamily="34" charset="-122"/>
              </a:rPr>
              <a:t>关于学习数据结构 </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EEC8DC50-7547-4C2F-ADE7-16EE32F447A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图片来源：</a:t>
            </a:r>
            <a:r>
              <a:rPr lang="en-US" altLang="zh-CN" dirty="0"/>
              <a:t>https://cn.bing.com/images/search?view=detailV2&amp;ccid=M6lHxxrW&amp;id=6C8C99250955685087408EA49D00617CD7D7FADE&amp;thid=OIP.M6lHxxrWKyVMq2LlNk0oEwHaCT&amp;mediaurl=https%3a%2f%2fimg-blog.csdnimg.cn%2fimg_convert%2ffc54e21187cba1bb7434754e6e5c61d7.gif&amp;exph=257&amp;expw=826</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r>
              <a:rPr lang="zh-CN" altLang="en-US" sz="1200" dirty="0"/>
              <a:t>问：现在计算机存储容量很大了，计算效率大大提升了，对时间要求无所谓了？</a:t>
            </a:r>
            <a:endParaRPr lang="en-US" altLang="zh-CN" sz="1200" dirty="0"/>
          </a:p>
          <a:p>
            <a:endParaRPr lang="en-US" altLang="zh-CN" sz="1200" dirty="0"/>
          </a:p>
          <a:p>
            <a:r>
              <a:rPr lang="zh-CN" altLang="en-US" sz="1200" dirty="0"/>
              <a:t>不正确，</a:t>
            </a:r>
            <a:endParaRPr lang="zh-CN" altLang="en-US" sz="1200"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实际占用的空间与计算机软件、硬件环境相关。所以不同计算机之间难以比较。</a:t>
            </a:r>
            <a:endParaRPr lang="en-US" altLang="zh-CN" dirty="0"/>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一般情况下，一个程序在机器上执行时，除了需要存储本身所用的指令、常数、变量和输入数据以外，还需要对数据进行操作的辅助存储空间。其中对于输入数据所占用的具体存储量取决于问题本身，与算法无关。</a:t>
            </a:r>
            <a:endParaRPr lang="en-US" altLang="zh-CN" dirty="0"/>
          </a:p>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实际占用的空间与计算机软件、硬件环境相关。所以不同计算机之间难以比较。</a:t>
            </a:r>
            <a:endParaRPr lang="en-US" altLang="zh-CN" dirty="0"/>
          </a:p>
          <a:p>
            <a:pPr lvl="0"/>
            <a:endParaRPr lang="en-US" altLang="zh-CN" dirty="0"/>
          </a:p>
          <a:p>
            <a:pPr lvl="0"/>
            <a:r>
              <a:rPr lang="zh-CN" altLang="en-US" dirty="0"/>
              <a:t>一般情况下，一个程序在机器上执行时，除了需要存储本身所用的指令、常数、变量和输入数据以外，还需要对数据进行操作的辅助存储空间。其中对于输入数据所占用的具体存储量取决于问题本身，与算法无关。</a:t>
            </a:r>
            <a:endParaRPr lang="en-US" altLang="zh-CN" dirty="0"/>
          </a:p>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sz="1200" dirty="0"/>
              <a:t>第三次课内容介绍</a:t>
            </a:r>
            <a:endParaRPr lang="en-US" altLang="zh-CN" sz="1200" dirty="0"/>
          </a:p>
          <a:p>
            <a:pPr lvl="0"/>
            <a:endParaRPr lang="en-US" altLang="zh-CN" dirty="0"/>
          </a:p>
          <a:p>
            <a:pPr lvl="0"/>
            <a:r>
              <a:rPr lang="zh-CN" altLang="en-US" dirty="0"/>
              <a:t>基本概念讲完了，  需要学习这么课程与前序课程之间的关系，比如</a:t>
            </a:r>
            <a:r>
              <a:rPr lang="en-US" altLang="zh-CN" dirty="0"/>
              <a:t>C</a:t>
            </a:r>
            <a:r>
              <a:rPr lang="zh-CN" altLang="en-US" dirty="0"/>
              <a:t>语言， </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解决方法一， 该方法可以实现功能，但是写得比较死，如果更改要求，比如说</a:t>
            </a:r>
            <a:r>
              <a:rPr lang="en-US" altLang="zh-CN" dirty="0"/>
              <a:t>100</a:t>
            </a:r>
            <a:r>
              <a:rPr lang="zh-CN" altLang="en-US" dirty="0"/>
              <a:t>次， 那么需要复制</a:t>
            </a:r>
            <a:r>
              <a:rPr lang="en-US" altLang="zh-CN" dirty="0"/>
              <a:t>100</a:t>
            </a:r>
            <a:r>
              <a:rPr lang="zh-CN" altLang="en-US" dirty="0"/>
              <a:t>次吗？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不够灵活</a:t>
            </a:r>
            <a:endParaRPr lang="zh-CN" altLang="en-US" dirty="0"/>
          </a:p>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数据结构的相关名词</a:t>
            </a:r>
            <a:endParaRPr lang="zh-CN" altLang="en-US" sz="1200" dirty="0"/>
          </a:p>
          <a:p>
            <a:r>
              <a:rPr lang="zh-CN" altLang="en-US" sz="1200" dirty="0"/>
              <a:t> 数据（</a:t>
            </a:r>
            <a:r>
              <a:rPr lang="en-US" altLang="zh-CN" sz="1200" dirty="0"/>
              <a:t>Data</a:t>
            </a:r>
            <a:r>
              <a:rPr lang="zh-CN" altLang="en-US" sz="1200" dirty="0"/>
              <a:t>）</a:t>
            </a:r>
            <a:endParaRPr lang="en-US" altLang="zh-CN" sz="1200" dirty="0"/>
          </a:p>
          <a:p>
            <a:r>
              <a:rPr lang="zh-CN" altLang="en-US" sz="1200" dirty="0"/>
              <a:t>数据元素（</a:t>
            </a:r>
            <a:r>
              <a:rPr lang="en-US" altLang="zh-CN" sz="1200" dirty="0"/>
              <a:t>Data Element</a:t>
            </a:r>
            <a:r>
              <a:rPr lang="zh-CN" altLang="en-US" sz="1200" dirty="0"/>
              <a:t>）</a:t>
            </a:r>
            <a:endParaRPr lang="en-US" altLang="zh-CN" sz="1200" dirty="0"/>
          </a:p>
          <a:p>
            <a:r>
              <a:rPr lang="zh-CN" altLang="en-US" sz="1200" dirty="0"/>
              <a:t>数据对象（</a:t>
            </a:r>
            <a:r>
              <a:rPr lang="en-US" altLang="zh-CN" sz="1200" dirty="0"/>
              <a:t>Data Object</a:t>
            </a:r>
            <a:r>
              <a:rPr lang="zh-CN" altLang="en-US" sz="1200" dirty="0"/>
              <a:t>）</a:t>
            </a:r>
            <a:endParaRPr lang="en-US" altLang="zh-CN" sz="1200" dirty="0"/>
          </a:p>
          <a:p>
            <a:r>
              <a:rPr lang="zh-CN" altLang="en-US" sz="1200" dirty="0"/>
              <a:t>数据结构（</a:t>
            </a:r>
            <a:r>
              <a:rPr lang="en-US" altLang="zh-CN" sz="1200" dirty="0"/>
              <a:t>Data Structure</a:t>
            </a:r>
            <a:r>
              <a:rPr lang="zh-CN" altLang="en-US" sz="1200" dirty="0"/>
              <a:t>）</a:t>
            </a:r>
            <a:endParaRPr lang="en-US" altLang="zh-CN" sz="1200" dirty="0"/>
          </a:p>
          <a:p>
            <a:r>
              <a:rPr lang="zh-CN" altLang="en-US" sz="1200" dirty="0"/>
              <a:t>数据类型（</a:t>
            </a:r>
            <a:r>
              <a:rPr lang="en-US" altLang="zh-CN" sz="1200" dirty="0"/>
              <a:t>Data Type</a:t>
            </a:r>
            <a:r>
              <a:rPr lang="zh-CN" altLang="en-US" sz="1200" dirty="0"/>
              <a:t>）</a:t>
            </a:r>
            <a:endParaRPr lang="en-US" altLang="zh-CN" sz="1200" dirty="0"/>
          </a:p>
          <a:p>
            <a:r>
              <a:rPr lang="zh-CN" altLang="en-US" sz="1200" dirty="0"/>
              <a:t>数据抽象与抽象数据类型</a:t>
            </a:r>
            <a:endParaRPr lang="zh-CN" altLang="en-US" sz="1200" dirty="0"/>
          </a:p>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方案</a:t>
            </a:r>
            <a:r>
              <a:rPr lang="en-US" altLang="zh-CN" dirty="0"/>
              <a:t>2</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结构和设计师有密切关系的，选择好的数据结构。  </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结构化程序设计： 以程序的静态良好结构保证程序动态执行的正确性而规定的一套程序设计方法。</a:t>
            </a:r>
            <a:endParaRPr lang="en-US" altLang="zh-CN" dirty="0"/>
          </a:p>
          <a:p>
            <a:pPr lvl="0"/>
            <a:r>
              <a:rPr lang="zh-CN" altLang="en-US" dirty="0"/>
              <a:t>这一方法是程序人员的多年经验总结。</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三种结构的共同特点：单入单出</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ADT &lt;ADT</a:t>
            </a:r>
            <a:r>
              <a:rPr lang="zh-CN" altLang="en-US" sz="1200" dirty="0">
                <a:latin typeface="微软雅黑" panose="020B0503020204020204" pitchFamily="34" charset="-122"/>
                <a:ea typeface="微软雅黑" panose="020B0503020204020204" pitchFamily="34" charset="-122"/>
              </a:rPr>
              <a:t>名</a:t>
            </a:r>
            <a:r>
              <a:rPr lang="en-US" altLang="zh-CN" sz="1200" dirty="0">
                <a:latin typeface="微软雅黑" panose="020B0503020204020204" pitchFamily="34" charset="-122"/>
                <a:ea typeface="微软雅黑" panose="020B0503020204020204" pitchFamily="34" charset="-122"/>
              </a:rPr>
              <a:t>&gt;</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  </a:t>
            </a:r>
            <a:r>
              <a:rPr lang="zh-CN" altLang="en-US" sz="1200" dirty="0">
                <a:latin typeface="微软雅黑" panose="020B0503020204020204" pitchFamily="34" charset="-122"/>
                <a:ea typeface="微软雅黑" panose="020B0503020204020204" pitchFamily="34" charset="-122"/>
              </a:rPr>
              <a:t>数据对象：</a:t>
            </a:r>
            <a:r>
              <a:rPr lang="en-US" altLang="zh-CN" sz="1200" dirty="0">
                <a:latin typeface="微软雅黑" panose="020B0503020204020204" pitchFamily="34" charset="-122"/>
                <a:ea typeface="微软雅黑" panose="020B0503020204020204" pitchFamily="34" charset="-122"/>
              </a:rPr>
              <a:t>&lt;</a:t>
            </a:r>
            <a:r>
              <a:rPr lang="zh-CN" altLang="en-US" sz="1200" dirty="0">
                <a:latin typeface="微软雅黑" panose="020B0503020204020204" pitchFamily="34" charset="-122"/>
                <a:ea typeface="微软雅黑" panose="020B0503020204020204" pitchFamily="34" charset="-122"/>
              </a:rPr>
              <a:t>数据对象的定义</a:t>
            </a:r>
            <a:r>
              <a:rPr lang="en-US" altLang="zh-CN" sz="1200" dirty="0">
                <a:latin typeface="微软雅黑" panose="020B0503020204020204" pitchFamily="34" charset="-122"/>
                <a:ea typeface="微软雅黑" panose="020B0503020204020204" pitchFamily="34" charset="-122"/>
              </a:rPr>
              <a:t>&gt;</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结构关系：</a:t>
            </a:r>
            <a:r>
              <a:rPr lang="en-US" altLang="zh-CN" sz="1200" dirty="0">
                <a:latin typeface="微软雅黑" panose="020B0503020204020204" pitchFamily="34" charset="-122"/>
                <a:ea typeface="微软雅黑" panose="020B0503020204020204" pitchFamily="34" charset="-122"/>
              </a:rPr>
              <a:t>&lt;</a:t>
            </a:r>
            <a:r>
              <a:rPr lang="zh-CN" altLang="en-US" sz="1200" dirty="0">
                <a:latin typeface="微软雅黑" panose="020B0503020204020204" pitchFamily="34" charset="-122"/>
                <a:ea typeface="微软雅黑" panose="020B0503020204020204" pitchFamily="34" charset="-122"/>
              </a:rPr>
              <a:t>结构关系的定义</a:t>
            </a:r>
            <a:r>
              <a:rPr lang="en-US" altLang="zh-CN" sz="1200" dirty="0">
                <a:latin typeface="微软雅黑" panose="020B0503020204020204" pitchFamily="34" charset="-122"/>
                <a:ea typeface="微软雅黑" panose="020B0503020204020204" pitchFamily="34" charset="-122"/>
              </a:rPr>
              <a:t>&gt;</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基本操作：</a:t>
            </a:r>
            <a:r>
              <a:rPr lang="en-US" altLang="zh-CN" sz="1200" dirty="0">
                <a:latin typeface="微软雅黑" panose="020B0503020204020204" pitchFamily="34" charset="-122"/>
                <a:ea typeface="微软雅黑" panose="020B0503020204020204" pitchFamily="34" charset="-122"/>
              </a:rPr>
              <a:t> &lt;</a:t>
            </a:r>
            <a:r>
              <a:rPr lang="zh-CN" altLang="en-US" sz="1200" dirty="0">
                <a:latin typeface="微软雅黑" panose="020B0503020204020204" pitchFamily="34" charset="-122"/>
                <a:ea typeface="微软雅黑" panose="020B0503020204020204" pitchFamily="34" charset="-122"/>
              </a:rPr>
              <a:t>基本操作的定义</a:t>
            </a:r>
            <a:r>
              <a:rPr lang="en-US" altLang="zh-CN" sz="1200" dirty="0">
                <a:latin typeface="微软雅黑" panose="020B0503020204020204" pitchFamily="34" charset="-122"/>
                <a:ea typeface="微软雅黑" panose="020B0503020204020204" pitchFamily="34" charset="-122"/>
              </a:rPr>
              <a:t>&gt;</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                       }ADT  &lt;ADT</a:t>
            </a:r>
            <a:r>
              <a:rPr lang="zh-CN" altLang="en-US" sz="1200" dirty="0">
                <a:latin typeface="微软雅黑" panose="020B0503020204020204" pitchFamily="34" charset="-122"/>
                <a:ea typeface="微软雅黑" panose="020B0503020204020204" pitchFamily="34" charset="-122"/>
              </a:rPr>
              <a:t>名</a:t>
            </a:r>
            <a:r>
              <a:rPr lang="en-US" altLang="zh-CN" sz="1200" dirty="0">
                <a:latin typeface="微软雅黑" panose="020B0503020204020204" pitchFamily="34" charset="-122"/>
                <a:ea typeface="微软雅黑" panose="020B0503020204020204" pitchFamily="34" charset="-122"/>
              </a:rPr>
              <a:t>&gt;</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必须加上功能说明，加上必要的注释 非常重要；   </a:t>
            </a:r>
            <a:endParaRPr lang="en-US" altLang="zh-CN" dirty="0"/>
          </a:p>
          <a:p>
            <a:pPr lvl="0"/>
            <a:r>
              <a:rPr lang="zh-CN" altLang="en-US" dirty="0"/>
              <a:t>会加注释 也是很好检验自己编程的能力；   表达能力 是一项非常重要的能力  </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en-US" altLang="zh-CN" dirty="0"/>
              <a:t>http://cctv.cps.com.cn/article/201411/921212.html</a:t>
            </a:r>
            <a:endParaRPr lang="en-US" altLang="zh-CN" dirty="0"/>
          </a:p>
          <a:p>
            <a:pPr lvl="0"/>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555555"/>
                </a:solidFill>
                <a:effectLst/>
                <a:latin typeface="微软雅黑" panose="020B0503020204020204" pitchFamily="34" charset="-122"/>
                <a:ea typeface="微软雅黑" panose="020B0503020204020204" pitchFamily="34" charset="-122"/>
              </a:rPr>
              <a:t>华为海思 </a:t>
            </a:r>
            <a:r>
              <a:rPr lang="en-US" altLang="zh-CN" b="0" i="0" dirty="0">
                <a:solidFill>
                  <a:srgbClr val="333333"/>
                </a:solidFill>
                <a:effectLst/>
                <a:latin typeface="微软雅黑" panose="020B0503020204020204" pitchFamily="34" charset="-122"/>
                <a:ea typeface="微软雅黑" panose="020B0503020204020204" pitchFamily="34" charset="-122"/>
              </a:rPr>
              <a:t>Intelligent Video Engine</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IVE</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555555"/>
                </a:solidFill>
                <a:effectLst/>
                <a:latin typeface="微软雅黑" panose="020B0503020204020204" pitchFamily="34" charset="-122"/>
                <a:ea typeface="微软雅黑" panose="020B0503020204020204" pitchFamily="34" charset="-122"/>
              </a:rPr>
              <a:t>IVE2.0</a:t>
            </a:r>
            <a:endParaRPr lang="en-US" altLang="zh-CN" b="0" i="0" dirty="0">
              <a:solidFill>
                <a:srgbClr val="555555"/>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微软雅黑" panose="020B0503020204020204" pitchFamily="34" charset="-122"/>
                <a:ea typeface="微软雅黑" panose="020B0503020204020204" pitchFamily="34" charset="-122"/>
              </a:rPr>
              <a:t>　</a:t>
            </a:r>
            <a:r>
              <a:rPr lang="en-US" altLang="zh-CN" b="0" i="0" dirty="0">
                <a:solidFill>
                  <a:srgbClr val="333333"/>
                </a:solidFill>
                <a:effectLst/>
                <a:latin typeface="微软雅黑" panose="020B0503020204020204" pitchFamily="34" charset="-122"/>
                <a:ea typeface="微软雅黑" panose="020B0503020204020204" pitchFamily="34" charset="-122"/>
              </a:rPr>
              <a:t>IVE</a:t>
            </a:r>
            <a:r>
              <a:rPr lang="zh-CN" altLang="en-US" b="0" i="0" dirty="0">
                <a:solidFill>
                  <a:srgbClr val="333333"/>
                </a:solidFill>
                <a:effectLst/>
                <a:latin typeface="微软雅黑" panose="020B0503020204020204" pitchFamily="34" charset="-122"/>
                <a:ea typeface="微软雅黑" panose="020B0503020204020204" pitchFamily="34" charset="-122"/>
              </a:rPr>
              <a:t>是英文</a:t>
            </a:r>
            <a:r>
              <a:rPr lang="en-US" altLang="zh-CN" b="0" i="0" dirty="0">
                <a:solidFill>
                  <a:srgbClr val="333333"/>
                </a:solidFill>
                <a:effectLst/>
                <a:latin typeface="微软雅黑" panose="020B0503020204020204" pitchFamily="34" charset="-122"/>
                <a:ea typeface="微软雅黑" panose="020B0503020204020204" pitchFamily="34" charset="-122"/>
              </a:rPr>
              <a:t>Intelligent Video Engine</a:t>
            </a:r>
            <a:r>
              <a:rPr lang="zh-CN" altLang="en-US" b="0" i="0" dirty="0">
                <a:solidFill>
                  <a:srgbClr val="333333"/>
                </a:solidFill>
                <a:effectLst/>
                <a:latin typeface="微软雅黑" panose="020B0503020204020204" pitchFamily="34" charset="-122"/>
                <a:ea typeface="微软雅黑" panose="020B0503020204020204" pitchFamily="34" charset="-122"/>
              </a:rPr>
              <a:t>的缩写，即智能视频引擎，是海思半导体独创的架构，配合少量主控</a:t>
            </a:r>
            <a:r>
              <a:rPr lang="en-US" altLang="zh-CN" b="0" i="0" dirty="0">
                <a:solidFill>
                  <a:srgbClr val="333333"/>
                </a:solidFill>
                <a:effectLst/>
                <a:latin typeface="微软雅黑" panose="020B0503020204020204" pitchFamily="34" charset="-122"/>
                <a:ea typeface="微软雅黑" panose="020B0503020204020204" pitchFamily="34" charset="-122"/>
              </a:rPr>
              <a:t>CPU</a:t>
            </a:r>
            <a:r>
              <a:rPr lang="zh-CN" altLang="en-US" b="0" i="0" dirty="0">
                <a:solidFill>
                  <a:srgbClr val="333333"/>
                </a:solidFill>
                <a:effectLst/>
                <a:latin typeface="微软雅黑" panose="020B0503020204020204" pitchFamily="34" charset="-122"/>
                <a:ea typeface="微软雅黑" panose="020B0503020204020204" pitchFamily="34" charset="-122"/>
              </a:rPr>
              <a:t>的参与即可实现复杂的智能分析算法。这样既满足智能分析业务的需求，又极大的降低系统对主控</a:t>
            </a:r>
            <a:r>
              <a:rPr lang="en-US" altLang="zh-CN" b="0" i="0" dirty="0">
                <a:solidFill>
                  <a:srgbClr val="333333"/>
                </a:solidFill>
                <a:effectLst/>
                <a:latin typeface="微软雅黑" panose="020B0503020204020204" pitchFamily="34" charset="-122"/>
                <a:ea typeface="微软雅黑" panose="020B0503020204020204" pitchFamily="34" charset="-122"/>
              </a:rPr>
              <a:t>CPU</a:t>
            </a:r>
            <a:r>
              <a:rPr lang="zh-CN" altLang="en-US" b="0" i="0" dirty="0">
                <a:solidFill>
                  <a:srgbClr val="333333"/>
                </a:solidFill>
                <a:effectLst/>
                <a:latin typeface="微软雅黑" panose="020B0503020204020204" pitchFamily="34" charset="-122"/>
                <a:ea typeface="微软雅黑" panose="020B0503020204020204" pitchFamily="34" charset="-122"/>
              </a:rPr>
              <a:t>性能的需求，系统可以采用性能相对低的</a:t>
            </a:r>
            <a:r>
              <a:rPr lang="en-US" altLang="zh-CN" b="0" i="0" dirty="0">
                <a:solidFill>
                  <a:srgbClr val="333333"/>
                </a:solidFill>
                <a:effectLst/>
                <a:latin typeface="微软雅黑" panose="020B0503020204020204" pitchFamily="34" charset="-122"/>
                <a:ea typeface="微软雅黑" panose="020B0503020204020204" pitchFamily="34" charset="-122"/>
              </a:rPr>
              <a:t>CPU</a:t>
            </a:r>
            <a:r>
              <a:rPr lang="zh-CN" altLang="en-US" b="0" i="0" dirty="0">
                <a:solidFill>
                  <a:srgbClr val="333333"/>
                </a:solidFill>
                <a:effectLst/>
                <a:latin typeface="微软雅黑" panose="020B0503020204020204" pitchFamily="34" charset="-122"/>
                <a:ea typeface="微软雅黑" panose="020B0503020204020204" pitchFamily="34" charset="-122"/>
              </a:rPr>
              <a:t>，降低了系统功耗，减小了系统体积，从而又降低了整个系统的成本，为智能视频产品的普及化开辟了新的道路。</a:t>
            </a:r>
            <a:endParaRPr lang="zh-CN" altLang="en-US" dirty="0"/>
          </a:p>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必须加上功能说明，加上必要的注释 非常重要；   </a:t>
            </a:r>
            <a:endParaRPr lang="en-US" altLang="zh-CN" dirty="0"/>
          </a:p>
          <a:p>
            <a:pPr lvl="0"/>
            <a:r>
              <a:rPr lang="zh-CN" altLang="en-US" dirty="0"/>
              <a:t>会加注释 也是很好检验自己编程的能力；   表达能力 是一项非常重要的能力  </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板书：传值 只能带进不能带出  </a:t>
            </a:r>
            <a:endParaRPr lang="en-US" altLang="zh-CN" dirty="0"/>
          </a:p>
          <a:p>
            <a:pPr lvl="0"/>
            <a:r>
              <a:rPr lang="zh-CN" altLang="en-US" dirty="0"/>
              <a:t>传地址， 能带进也能带出</a:t>
            </a:r>
            <a:endParaRPr lang="en-US" altLang="zh-CN" dirty="0"/>
          </a:p>
          <a:p>
            <a:pPr lvl="0"/>
            <a:r>
              <a:rPr lang="zh-CN" altLang="en-US" dirty="0"/>
              <a:t>结果带出，可以用函数返回值， 地址传递， 全局变量</a:t>
            </a:r>
            <a:endParaRPr lang="en-US" altLang="zh-CN" dirty="0"/>
          </a:p>
          <a:p>
            <a:pPr lvl="0"/>
            <a:endParaRPr lang="en-US" altLang="zh-CN" dirty="0"/>
          </a:p>
          <a:p>
            <a:r>
              <a:rPr lang="zh-CN" altLang="en-US" dirty="0"/>
              <a:t>参数传递方式</a:t>
            </a:r>
            <a:endParaRPr lang="en-US" altLang="zh-CN" dirty="0"/>
          </a:p>
          <a:p>
            <a:r>
              <a:rPr lang="zh-CN" altLang="en-US" dirty="0"/>
              <a:t>参数传递是函数之间进行信息通讯的重要渠道，其参数传递的主要方式有传值和传地址两类。</a:t>
            </a:r>
            <a:endParaRPr lang="en-US" altLang="zh-CN" dirty="0"/>
          </a:p>
          <a:p>
            <a:r>
              <a:rPr lang="zh-CN" altLang="en-US" dirty="0"/>
              <a:t> </a:t>
            </a:r>
            <a:r>
              <a:rPr lang="en-US" altLang="zh-CN" dirty="0"/>
              <a:t>C</a:t>
            </a:r>
            <a:r>
              <a:rPr lang="zh-CN" altLang="en-US" dirty="0"/>
              <a:t>语言中调用函数时，实参代替形参的过程是一个单向的传质过程，在编译技术中称为值传递方式。</a:t>
            </a:r>
            <a:endParaRPr lang="en-US" altLang="zh-CN" dirty="0"/>
          </a:p>
          <a:p>
            <a:r>
              <a:rPr lang="zh-CN" altLang="en-US" dirty="0"/>
              <a:t> </a:t>
            </a:r>
            <a:r>
              <a:rPr lang="en-US" altLang="zh-CN" dirty="0"/>
              <a:t>C</a:t>
            </a:r>
            <a:r>
              <a:rPr lang="zh-CN" altLang="en-US" dirty="0"/>
              <a:t>语言中指针类型的参数传递可以看作是传地址方式。</a:t>
            </a:r>
            <a:endParaRPr lang="zh-CN" altLang="en-US" dirty="0"/>
          </a:p>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四种基本数据结构，板书</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这一节主要讲了 本课程和前序课程 </a:t>
            </a:r>
            <a:r>
              <a:rPr lang="en-US" altLang="zh-CN" dirty="0"/>
              <a:t>C </a:t>
            </a:r>
            <a:r>
              <a:rPr lang="zh-CN" altLang="en-US" dirty="0"/>
              <a:t>语言的关系。</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数据结构课程属于基础课内容，又是属于核心的课程</a:t>
            </a:r>
            <a:endParaRPr lang="en-US" altLang="zh-CN" dirty="0"/>
          </a:p>
          <a:p>
            <a:pPr lvl="0"/>
            <a:r>
              <a:rPr lang="zh-CN" altLang="en-US" dirty="0"/>
              <a:t>是计算机 软件工程专业的看家本领</a:t>
            </a:r>
            <a:endParaRPr lang="en-US" altLang="zh-CN" dirty="0"/>
          </a:p>
          <a:p>
            <a:pPr lvl="0"/>
            <a:r>
              <a:rPr lang="zh-CN" altLang="en-US" dirty="0"/>
              <a:t>是人才培养中的脊梁</a:t>
            </a:r>
            <a:endParaRPr lang="en-US" altLang="zh-CN" dirty="0"/>
          </a:p>
          <a:p>
            <a:pPr lvl="0"/>
            <a:r>
              <a:rPr lang="en-US" altLang="zh-CN" dirty="0"/>
              <a:t>ACM  IEEE</a:t>
            </a:r>
            <a:r>
              <a:rPr lang="zh-CN" altLang="en-US" dirty="0"/>
              <a:t>里面属于核心课程之首  考研必考课程之一</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能编程序容易，编好程序难</a:t>
            </a:r>
            <a:endParaRPr lang="en-US" altLang="zh-CN" dirty="0"/>
          </a:p>
          <a:p>
            <a:pPr lvl="0"/>
            <a:r>
              <a:rPr lang="zh-CN" altLang="en-US" dirty="0"/>
              <a:t>通过题目的测试，反过来考察大家的实践能力</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公理性思维，数学是非常重要的基础，</a:t>
            </a:r>
            <a:endParaRPr lang="en-US" altLang="zh-CN" dirty="0"/>
          </a:p>
          <a:p>
            <a:pPr lvl="0"/>
            <a:r>
              <a:rPr lang="zh-CN" altLang="en-US" dirty="0"/>
              <a:t>计算思维 在计算机领域，哪些是计算机基础，</a:t>
            </a:r>
            <a:endParaRPr lang="en-US" altLang="zh-CN" dirty="0"/>
          </a:p>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a:lnSpc>
                <a:spcPct val="150000"/>
              </a:lnSpc>
            </a:pPr>
            <a:r>
              <a:rPr lang="zh-CN" altLang="en-US" sz="1200" dirty="0"/>
              <a:t>按照某种逻辑关系组织起来的一批数据，</a:t>
            </a:r>
            <a:endParaRPr lang="en-US" altLang="zh-CN" sz="1200" dirty="0"/>
          </a:p>
          <a:p>
            <a:pPr>
              <a:lnSpc>
                <a:spcPct val="150000"/>
              </a:lnSpc>
            </a:pPr>
            <a:r>
              <a:rPr lang="zh-CN" altLang="en-US" sz="1200" dirty="0"/>
              <a:t>按一定的映像方式把它们存放在计算机的存储器中，</a:t>
            </a:r>
            <a:endParaRPr lang="en-US" altLang="zh-CN" sz="1200" dirty="0"/>
          </a:p>
          <a:p>
            <a:pPr>
              <a:lnSpc>
                <a:spcPct val="150000"/>
              </a:lnSpc>
            </a:pPr>
            <a:r>
              <a:rPr lang="zh-CN" altLang="en-US" sz="1200" dirty="0"/>
              <a:t>并在这些数据上定义一个运算的集合，</a:t>
            </a:r>
            <a:endParaRPr lang="en-US" altLang="zh-CN" sz="1200" dirty="0"/>
          </a:p>
          <a:p>
            <a:pPr>
              <a:lnSpc>
                <a:spcPct val="150000"/>
              </a:lnSpc>
            </a:pPr>
            <a:r>
              <a:rPr lang="zh-CN" altLang="en-US" sz="1200" dirty="0"/>
              <a:t>这些是数据结构课程的</a:t>
            </a:r>
            <a:r>
              <a:rPr lang="zh-CN" altLang="en-US" sz="1200" dirty="0">
                <a:solidFill>
                  <a:srgbClr val="FF0000"/>
                </a:solidFill>
              </a:rPr>
              <a:t>基本内容</a:t>
            </a:r>
            <a:r>
              <a:rPr lang="zh-CN" altLang="en-US" sz="1200" dirty="0"/>
              <a:t>。</a:t>
            </a:r>
            <a:endParaRPr lang="en-US" altLang="zh-CN" sz="1200"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08363" y="849313"/>
            <a:ext cx="3057525" cy="2293937"/>
          </a:xfrm>
        </p:spPr>
      </p:sp>
      <p:sp>
        <p:nvSpPr>
          <p:cNvPr id="3" name="Notes Placeholder 2"/>
          <p:cNvSpPr>
            <a:spLocks noGrp="1"/>
          </p:cNvSpPr>
          <p:nvPr>
            <p:ph type="body" idx="1"/>
          </p:nvPr>
        </p:nvSpPr>
        <p:spPr/>
        <p:txBody>
          <a:bodyPr/>
          <a:lstStyle/>
          <a:p>
            <a:r>
              <a:rPr lang="en-US" altLang="zh-CN" dirty="0"/>
              <a:t>Thanks for your attentions. </a:t>
            </a:r>
            <a:endParaRPr lang="en-US" dirty="0"/>
          </a:p>
        </p:txBody>
      </p:sp>
      <p:sp>
        <p:nvSpPr>
          <p:cNvPr id="4" name="Slide Number Placeholder 3"/>
          <p:cNvSpPr>
            <a:spLocks noGrp="1"/>
          </p:cNvSpPr>
          <p:nvPr>
            <p:ph type="sldNum" sz="quarter" idx="10"/>
          </p:nvPr>
        </p:nvSpPr>
        <p:spPr/>
        <p:txBody>
          <a:bodyPr/>
          <a:lstStyle/>
          <a:p>
            <a:fld id="{CAEE754D-AB13-4A80-B6E4-342A5DABBA1F}"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有限性 确定性 可行性</a:t>
            </a:r>
            <a:endParaRPr lang="en-US" altLang="zh-CN" dirty="0"/>
          </a:p>
          <a:p>
            <a:pPr lvl="0"/>
            <a:r>
              <a:rPr lang="zh-CN" altLang="en-US" dirty="0"/>
              <a:t>输入和输出，</a:t>
            </a:r>
            <a:endParaRPr lang="en-US" altLang="zh-CN" dirty="0"/>
          </a:p>
          <a:p>
            <a:pPr lvl="0"/>
            <a:r>
              <a:rPr lang="zh-CN" altLang="en-US" dirty="0"/>
              <a:t> 有</a:t>
            </a:r>
            <a:r>
              <a:rPr lang="en-US" altLang="zh-CN" dirty="0"/>
              <a:t>0</a:t>
            </a:r>
            <a:r>
              <a:rPr lang="zh-CN" altLang="en-US" dirty="0"/>
              <a:t>个输入</a:t>
            </a:r>
            <a:r>
              <a:rPr lang="zh-CN" altLang="en-US" b="0" i="0" dirty="0">
                <a:solidFill>
                  <a:srgbClr val="1C1F21"/>
                </a:solidFill>
                <a:effectLst/>
                <a:latin typeface="PingFang SC"/>
              </a:rPr>
              <a:t>所谓</a:t>
            </a:r>
            <a:r>
              <a:rPr lang="en-US" altLang="zh-CN" b="0" i="0" dirty="0">
                <a:solidFill>
                  <a:srgbClr val="1C1F21"/>
                </a:solidFill>
                <a:effectLst/>
                <a:latin typeface="PingFang SC"/>
              </a:rPr>
              <a:t>0</a:t>
            </a:r>
            <a:r>
              <a:rPr lang="zh-CN" altLang="en-US" b="0" i="0" dirty="0">
                <a:solidFill>
                  <a:srgbClr val="1C1F21"/>
                </a:solidFill>
                <a:effectLst/>
                <a:latin typeface="PingFang SC"/>
              </a:rPr>
              <a:t>个输入是指算法本身定出了初始条件</a:t>
            </a:r>
            <a:r>
              <a:rPr lang="zh-CN" altLang="en-US" dirty="0"/>
              <a:t>必须有输出</a:t>
            </a:r>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lstStyle/>
          <a:p>
            <a:pPr lvl="0"/>
            <a:r>
              <a:rPr lang="zh-CN" altLang="en-US" dirty="0"/>
              <a:t>自然语言描述：优点：容易，  缺点：不严谨，</a:t>
            </a:r>
            <a:endParaRPr lang="en-US" altLang="zh-CN" dirty="0"/>
          </a:p>
          <a:p>
            <a:pPr lvl="0"/>
            <a:r>
              <a:rPr lang="zh-CN" altLang="en-US" dirty="0"/>
              <a:t>框图： 优点， 容易表示控制流向；  缺点，表示数据流向比较困难， 表示循环的时候不简洁</a:t>
            </a:r>
            <a:endParaRPr lang="en-US" altLang="zh-CN" dirty="0"/>
          </a:p>
          <a:p>
            <a:pPr lvl="0"/>
            <a:r>
              <a:rPr lang="zh-CN" altLang="en-US" dirty="0"/>
              <a:t>高级语言：优点，表示严谨；缺点，细节太多。</a:t>
            </a:r>
            <a:endParaRPr lang="en-US" altLang="zh-CN" dirty="0"/>
          </a:p>
          <a:p>
            <a:pPr lvl="0"/>
            <a:endParaRPr lang="zh-CN" altLang="en-US" dirty="0"/>
          </a:p>
        </p:txBody>
      </p:sp>
      <p:sp>
        <p:nvSpPr>
          <p:cNvPr id="317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fld id="{9A0DB2DC-4C9A-4742-B13C-FB6460FD3503}" type="slidenum">
              <a:rPr lang="zh-CN" altLang="en-US" dirty="0">
                <a:solidFill>
                  <a:prstClr val="black"/>
                </a:solidFill>
              </a:rPr>
            </a:fld>
            <a:endParaRPr lang="zh-CN" alt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7" name="矩形 7"/>
          <p:cNvSpPr/>
          <p:nvPr/>
        </p:nvSpPr>
        <p:spPr>
          <a:xfrm>
            <a:off x="0" y="0"/>
            <a:ext cx="9144000" cy="72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ndParaRPr>
          </a:p>
        </p:txBody>
      </p:sp>
      <p:grpSp>
        <p:nvGrpSpPr>
          <p:cNvPr id="21507" name="组合 9"/>
          <p:cNvGrpSpPr/>
          <p:nvPr/>
        </p:nvGrpSpPr>
        <p:grpSpPr>
          <a:xfrm>
            <a:off x="7243763" y="117475"/>
            <a:ext cx="1562100" cy="488950"/>
            <a:chOff x="158385" y="286693"/>
            <a:chExt cx="2644699" cy="621357"/>
          </a:xfrm>
        </p:grpSpPr>
        <p:pic>
          <p:nvPicPr>
            <p:cNvPr id="21508" name="图片 11"/>
            <p:cNvPicPr>
              <a:picLocks noChangeAspect="1"/>
            </p:cNvPicPr>
            <p:nvPr/>
          </p:nvPicPr>
          <p:blipFill>
            <a:blip r:embed="rId2"/>
            <a:stretch>
              <a:fillRect/>
            </a:stretch>
          </p:blipFill>
          <p:spPr>
            <a:xfrm>
              <a:off x="840002" y="350462"/>
              <a:ext cx="1963082" cy="493819"/>
            </a:xfrm>
            <a:prstGeom prst="rect">
              <a:avLst/>
            </a:prstGeom>
            <a:noFill/>
            <a:ln w="9525">
              <a:noFill/>
            </a:ln>
          </p:spPr>
        </p:pic>
        <p:pic>
          <p:nvPicPr>
            <p:cNvPr id="21509" name="图片 12"/>
            <p:cNvPicPr>
              <a:picLocks noChangeAspect="1"/>
            </p:cNvPicPr>
            <p:nvPr/>
          </p:nvPicPr>
          <p:blipFill>
            <a:blip r:embed="rId3"/>
            <a:stretch>
              <a:fillRect/>
            </a:stretch>
          </p:blipFill>
          <p:spPr>
            <a:xfrm>
              <a:off x="158385" y="286693"/>
              <a:ext cx="622312" cy="621357"/>
            </a:xfrm>
            <a:prstGeom prst="rect">
              <a:avLst/>
            </a:prstGeom>
            <a:noFill/>
            <a:ln w="9525">
              <a:noFill/>
            </a:ln>
          </p:spPr>
        </p:pic>
      </p:grpSp>
      <p:sp>
        <p:nvSpPr>
          <p:cNvPr id="11" name="灯片编号占位符 5"/>
          <p:cNvSpPr>
            <a:spLocks noGrp="1"/>
          </p:cNvSpPr>
          <p:nvPr>
            <p:ph type="sldNum" sz="quarter" idx="4"/>
          </p:nvPr>
        </p:nvSpPr>
        <p:spPr>
          <a:xfrm>
            <a:off x="8374857" y="6305551"/>
            <a:ext cx="1035844" cy="365125"/>
          </a:xfrm>
          <a:prstGeom prst="rect">
            <a:avLst/>
          </a:prstGeom>
        </p:spPr>
        <p:txBody>
          <a:bodyPr vert="horz" wrap="square" lIns="91440" tIns="45720" rIns="91440" bIns="45720" numCol="1" anchor="ctr" anchorCtr="0" compatLnSpc="1"/>
          <a:lstStyle>
            <a:lvl1pPr algn="ctr" eaLnBrk="0" hangingPunct="0">
              <a:defRPr sz="1500" b="1" smtClean="0">
                <a:solidFill>
                  <a:srgbClr val="0070C0"/>
                </a:solidFill>
              </a:defRPr>
            </a:lvl1pPr>
          </a:lstStyle>
          <a:p>
            <a:pPr fontAlgn="base">
              <a:spcBef>
                <a:spcPct val="0"/>
              </a:spcBef>
              <a:spcAft>
                <a:spcPct val="0"/>
              </a:spcAft>
              <a:defRPr/>
            </a:pPr>
            <a:fld id="{6BB141CC-C80B-45F3-B46F-595C30957939}" type="slidenum">
              <a:rPr lang="zh-CN" altLang="en-US">
                <a:latin typeface="Calibri" panose="020F0502020204030204" pitchFamily="34" charset="0"/>
              </a:rPr>
            </a:fld>
            <a:endParaRPr lang="zh-CN" altLang="en-US">
              <a:latin typeface="Calibri" panose="020F0502020204030204" pitchFamily="34" charset="0"/>
            </a:endParaRPr>
          </a:p>
        </p:txBody>
      </p:sp>
      <p:sp>
        <p:nvSpPr>
          <p:cNvPr id="12" name="日期占位符 1"/>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defRPr/>
            </a:lvl1pPr>
          </a:lstStyle>
          <a:p>
            <a:pPr>
              <a:defRPr/>
            </a:pPr>
            <a:endParaRPr lang="zh-CN" altLang="en-US">
              <a:solidFill>
                <a:prstClr val="black">
                  <a:tint val="75000"/>
                </a:prstClr>
              </a:solidFill>
            </a:endParaRPr>
          </a:p>
        </p:txBody>
      </p:sp>
      <p:sp>
        <p:nvSpPr>
          <p:cNvPr id="13" name="页脚占位符 2"/>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defRPr/>
            </a:lvl1pPr>
          </a:lstStyle>
          <a:p>
            <a:pPr>
              <a:defRPr/>
            </a:pPr>
            <a:endParaRPr lang="zh-CN" altLang="en-US">
              <a:solidFill>
                <a:prstClr val="black">
                  <a:tint val="75000"/>
                </a:prstClr>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C87717-A16C-46C8-8501-38B3BAF8FB9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mailto:wangbingshu@nwpu.edu.cn" TargetMode="Externa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2.xml"/><Relationship Id="rId4" Type="http://schemas.openxmlformats.org/officeDocument/2006/relationships/image" Target="../media/image14.png"/><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2.xml"/><Relationship Id="rId4" Type="http://schemas.openxmlformats.org/officeDocument/2006/relationships/image" Target="../media/image41.GIF"/><Relationship Id="rId3" Type="http://schemas.openxmlformats.org/officeDocument/2006/relationships/image" Target="../media/image3.png"/><Relationship Id="rId2" Type="http://schemas.openxmlformats.org/officeDocument/2006/relationships/image" Target="../media/image40.jpeg"/><Relationship Id="rId1"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17558" y="1755199"/>
            <a:ext cx="5829737" cy="1015663"/>
          </a:xfrm>
          <a:prstGeom prst="rect">
            <a:avLst/>
          </a:prstGeom>
          <a:solidFill>
            <a:schemeClr val="bg1"/>
          </a:solidFill>
        </p:spPr>
        <p:txBody>
          <a:bodyPr wrap="none" rtlCol="0">
            <a:spAutoFit/>
          </a:bodyPr>
          <a:lstStyle/>
          <a:p>
            <a:pPr algn="ctr"/>
            <a:r>
              <a:rPr lang="en-US" altLang="zh-CN" sz="6000" kern="100" dirty="0">
                <a:solidFill>
                  <a:srgbClr val="000000"/>
                </a:solidFill>
                <a:latin typeface="微软雅黑" panose="020B0503020204020204" pitchFamily="34" charset="-122"/>
                <a:ea typeface="微软雅黑" panose="020B0503020204020204" pitchFamily="34" charset="-122"/>
              </a:rPr>
              <a:t>Data Structures</a:t>
            </a:r>
            <a:endParaRPr lang="en-US" altLang="zh-CN" sz="6000" kern="100" dirty="0">
              <a:solidFill>
                <a:srgbClr val="000000"/>
              </a:solidFill>
              <a:latin typeface="微软雅黑" panose="020B0503020204020204" pitchFamily="34" charset="-122"/>
              <a:ea typeface="微软雅黑" panose="020B0503020204020204" pitchFamily="34" charset="-122"/>
            </a:endParaRPr>
          </a:p>
        </p:txBody>
      </p:sp>
      <p:sp>
        <p:nvSpPr>
          <p:cNvPr id="10" name="矩形: 圆角 9"/>
          <p:cNvSpPr/>
          <p:nvPr/>
        </p:nvSpPr>
        <p:spPr>
          <a:xfrm>
            <a:off x="0" y="6662345"/>
            <a:ext cx="9144000" cy="187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0" y="-1"/>
            <a:ext cx="9144000" cy="923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3967262" cy="1023672"/>
          </a:xfrm>
          <a:prstGeom prst="rect">
            <a:avLst/>
          </a:prstGeom>
        </p:spPr>
      </p:pic>
      <p:sp>
        <p:nvSpPr>
          <p:cNvPr id="13" name="文本框 12"/>
          <p:cNvSpPr txBox="1"/>
          <p:nvPr/>
        </p:nvSpPr>
        <p:spPr>
          <a:xfrm>
            <a:off x="5558067" y="128755"/>
            <a:ext cx="3585933" cy="584775"/>
          </a:xfrm>
          <a:prstGeom prst="rect">
            <a:avLst/>
          </a:prstGeom>
          <a:noFill/>
        </p:spPr>
        <p:txBody>
          <a:bodyPr wrap="square">
            <a:spAutoFit/>
          </a:bodyPr>
          <a:lstStyle/>
          <a:p>
            <a:r>
              <a:rPr lang="en-US" altLang="zh-CN" sz="3200" dirty="0">
                <a:solidFill>
                  <a:schemeClr val="bg1"/>
                </a:solidFill>
              </a:rPr>
              <a:t>School of Software</a:t>
            </a:r>
            <a:endParaRPr lang="zh-CN" altLang="en-US" sz="3000" dirty="0">
              <a:solidFill>
                <a:schemeClr val="bg1"/>
              </a:solidFill>
            </a:endParaRPr>
          </a:p>
        </p:txBody>
      </p:sp>
      <p:sp>
        <p:nvSpPr>
          <p:cNvPr id="14" name="文本框 13"/>
          <p:cNvSpPr txBox="1"/>
          <p:nvPr/>
        </p:nvSpPr>
        <p:spPr>
          <a:xfrm>
            <a:off x="2529359" y="2857970"/>
            <a:ext cx="4129405" cy="39878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Spring,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2024 for undergraduates</a:t>
            </a:r>
            <a:endParaRPr lang="zh-CN" altLang="en-US" sz="20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231019" y="4380397"/>
            <a:ext cx="4767052" cy="521970"/>
          </a:xfrm>
          <a:prstGeom prst="rect">
            <a:avLst/>
          </a:prstGeom>
          <a:noFill/>
        </p:spPr>
        <p:txBody>
          <a:bodyPr wrap="square">
            <a:spAutoFit/>
          </a:bodyPr>
          <a:lstStyle/>
          <a:p>
            <a:pPr algn="ctr"/>
            <a:r>
              <a:rPr lang="en-US" altLang="zh-CN" sz="2800" dirty="0">
                <a:latin typeface="Times New Roman" panose="02020603050405020304" charset="0"/>
                <a:cs typeface="Times New Roman" panose="02020603050405020304" charset="0"/>
              </a:rPr>
              <a:t>Bingshu Wang</a:t>
            </a:r>
            <a:r>
              <a:rPr lang="en-US" altLang="zh-CN" sz="2800" dirty="0">
                <a:latin typeface="NimbusRomNo9L-Regu"/>
              </a:rPr>
              <a:t> </a:t>
            </a:r>
            <a:r>
              <a:rPr lang="zh-CN" altLang="en-US" sz="2800" dirty="0">
                <a:latin typeface="NimbusRomNo9L-Regu"/>
              </a:rPr>
              <a:t>（王兵书）</a:t>
            </a:r>
            <a:endParaRPr lang="en-US" altLang="zh-CN" sz="2800" dirty="0">
              <a:latin typeface="NimbusRomNo9L-Regu"/>
            </a:endParaRPr>
          </a:p>
        </p:txBody>
      </p:sp>
      <p:sp>
        <p:nvSpPr>
          <p:cNvPr id="18" name="文本框 17"/>
          <p:cNvSpPr txBox="1"/>
          <p:nvPr/>
        </p:nvSpPr>
        <p:spPr>
          <a:xfrm>
            <a:off x="2100877" y="6127588"/>
            <a:ext cx="5027337" cy="461665"/>
          </a:xfrm>
          <a:prstGeom prst="rect">
            <a:avLst/>
          </a:prstGeom>
          <a:noFill/>
        </p:spPr>
        <p:txBody>
          <a:bodyPr wrap="none" rtlCol="0">
            <a:spAutoFit/>
          </a:bodyPr>
          <a:lstStyle/>
          <a:p>
            <a:pPr algn="ctr"/>
            <a:r>
              <a:rPr lang="en-US" altLang="zh-CN" sz="2400" dirty="0"/>
              <a:t>Email</a:t>
            </a:r>
            <a:r>
              <a:rPr lang="zh-CN" altLang="en-US" sz="2400" dirty="0"/>
              <a:t>：</a:t>
            </a:r>
            <a:r>
              <a:rPr lang="en-US" altLang="zh-CN" sz="2400" dirty="0">
                <a:hlinkClick r:id="rId2"/>
              </a:rPr>
              <a:t>wangbingshu@nwpu.edu.cn</a:t>
            </a:r>
            <a:r>
              <a:rPr lang="en-US" altLang="zh-CN" sz="2400" dirty="0"/>
              <a:t> </a:t>
            </a:r>
            <a:endParaRPr lang="zh-CN" altLang="en-US" sz="24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5" name="文本框 4"/>
          <p:cNvSpPr txBox="1"/>
          <p:nvPr/>
        </p:nvSpPr>
        <p:spPr>
          <a:xfrm>
            <a:off x="550518" y="1078811"/>
            <a:ext cx="8042963" cy="3340210"/>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评价算法的标准：</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评价一个算法主要看这个算法所占用机器资源的多少，而这些资源耗费中</a:t>
            </a:r>
            <a:r>
              <a:rPr lang="zh-CN" altLang="en-US" sz="2800" dirty="0">
                <a:solidFill>
                  <a:srgbClr val="FF0000"/>
                </a:solidFill>
                <a:latin typeface="微软雅黑" panose="020B0503020204020204" pitchFamily="34" charset="-122"/>
                <a:ea typeface="微软雅黑" panose="020B0503020204020204" pitchFamily="34" charset="-122"/>
              </a:rPr>
              <a:t>时间代价</a:t>
            </a:r>
            <a:r>
              <a:rPr lang="zh-CN" altLang="en-US" sz="2800" dirty="0">
                <a:latin typeface="微软雅黑" panose="020B0503020204020204" pitchFamily="34" charset="-122"/>
                <a:ea typeface="微软雅黑" panose="020B0503020204020204" pitchFamily="34" charset="-122"/>
              </a:rPr>
              <a:t>与</a:t>
            </a:r>
            <a:r>
              <a:rPr lang="zh-CN" altLang="en-US" sz="2800" dirty="0">
                <a:solidFill>
                  <a:srgbClr val="FF0000"/>
                </a:solidFill>
                <a:latin typeface="微软雅黑" panose="020B0503020204020204" pitchFamily="34" charset="-122"/>
                <a:ea typeface="微软雅黑" panose="020B0503020204020204" pitchFamily="34" charset="-122"/>
              </a:rPr>
              <a:t>空间代价</a:t>
            </a:r>
            <a:r>
              <a:rPr lang="zh-CN" altLang="en-US" sz="2800" dirty="0">
                <a:latin typeface="微软雅黑" panose="020B0503020204020204" pitchFamily="34" charset="-122"/>
                <a:ea typeface="微软雅黑" panose="020B0503020204020204" pitchFamily="34" charset="-122"/>
              </a:rPr>
              <a:t>是两个主要的方面，通常是以算法执行所需的机器时间和所占用的存储空间来判断一个算法的优劣。</a:t>
            </a:r>
            <a:endParaRPr lang="en-US" altLang="zh-CN"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5013" y="4552950"/>
            <a:ext cx="5581650" cy="2305050"/>
          </a:xfrm>
          <a:prstGeom prst="rect">
            <a:avLst/>
          </a:prstGeom>
        </p:spPr>
      </p:pic>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5" name="文本框 4"/>
          <p:cNvSpPr txBox="1"/>
          <p:nvPr/>
        </p:nvSpPr>
        <p:spPr>
          <a:xfrm>
            <a:off x="550518" y="815240"/>
            <a:ext cx="8042963" cy="5632311"/>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性能评价</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定义</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算法所占用机器资源主要表现在时间代价和空间代价两个方面。算法效率与问题规模</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有关，算法效率应该是问题规模的函数。</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问题规模</a:t>
            </a:r>
            <a:r>
              <a:rPr lang="en-US" altLang="zh-CN" sz="2400" dirty="0">
                <a:solidFill>
                  <a:srgbClr val="FF0000"/>
                </a:solidFill>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反映问题大小的本质数目，对于不同的问题，其含义不同：</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对矩阵是阶数；</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对多项式运算是多项式的项数；</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对图是顶点个数；</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对集合运算是集合中的元素个数</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pic>
        <p:nvPicPr>
          <p:cNvPr id="1026"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826" y="4957072"/>
            <a:ext cx="2241406" cy="1848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327" y="4920538"/>
            <a:ext cx="2825359" cy="188528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a:stretch>
            <a:fillRect/>
          </a:stretch>
        </p:blipFill>
        <p:spPr>
          <a:xfrm>
            <a:off x="2650600" y="5070980"/>
            <a:ext cx="2825359" cy="173992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04679"/>
            <a:ext cx="9144000" cy="272555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pic>
        <p:nvPicPr>
          <p:cNvPr id="1026"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826" y="4957072"/>
            <a:ext cx="2241406" cy="1848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327" y="4920538"/>
            <a:ext cx="2825359" cy="188528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 y="701369"/>
            <a:ext cx="9144000" cy="3828061"/>
          </a:xfrm>
          <a:prstGeom prst="rect">
            <a:avLst/>
          </a:prstGeom>
        </p:spPr>
      </p:pic>
      <p:pic>
        <p:nvPicPr>
          <p:cNvPr id="7" name="图片 6"/>
          <p:cNvPicPr>
            <a:picLocks noChangeAspect="1"/>
          </p:cNvPicPr>
          <p:nvPr/>
        </p:nvPicPr>
        <p:blipFill>
          <a:blip r:embed="rId4"/>
          <a:stretch>
            <a:fillRect/>
          </a:stretch>
        </p:blipFill>
        <p:spPr>
          <a:xfrm>
            <a:off x="2650600" y="5070980"/>
            <a:ext cx="2825359" cy="1739923"/>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2" name="文本框 1"/>
          <p:cNvSpPr txBox="1"/>
          <p:nvPr/>
        </p:nvSpPr>
        <p:spPr>
          <a:xfrm>
            <a:off x="9144000" y="1133678"/>
            <a:ext cx="1107996" cy="923330"/>
          </a:xfrm>
          <a:prstGeom prst="rect">
            <a:avLst/>
          </a:prstGeom>
          <a:noFill/>
        </p:spPr>
        <p:txBody>
          <a:bodyPr wrap="none" rtlCol="0">
            <a:spAutoFit/>
          </a:bodyPr>
          <a:lstStyle/>
          <a:p>
            <a:r>
              <a:rPr lang="zh-CN" altLang="en-US" dirty="0"/>
              <a:t>语句频度</a:t>
            </a:r>
            <a:endParaRPr lang="en-US" altLang="zh-CN" dirty="0"/>
          </a:p>
          <a:p>
            <a:endParaRPr lang="en-US" altLang="zh-CN" dirty="0"/>
          </a:p>
          <a:p>
            <a:r>
              <a:rPr lang="zh-CN" altLang="en-US" dirty="0"/>
              <a:t>定义：</a:t>
            </a:r>
            <a:endParaRPr lang="zh-CN" altLang="en-US" dirty="0"/>
          </a:p>
        </p:txBody>
      </p:sp>
      <p:sp>
        <p:nvSpPr>
          <p:cNvPr id="6" name="文本框 5"/>
          <p:cNvSpPr txBox="1"/>
          <p:nvPr/>
        </p:nvSpPr>
        <p:spPr>
          <a:xfrm>
            <a:off x="550518" y="2457941"/>
            <a:ext cx="8042963" cy="3258713"/>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语句频度</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定义</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语句频度是指该语句在一个算法中重复执行的次数</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mc:AlternateContent xmlns:mc="http://schemas.openxmlformats.org/markup-compatibility/2006">
        <mc:Choice xmlns:a14="http://schemas.microsoft.com/office/drawing/2010/main" Requires="a14">
          <p:sp>
            <p:nvSpPr>
              <p:cNvPr id="6" name="文本框 5"/>
              <p:cNvSpPr txBox="1"/>
              <p:nvPr/>
            </p:nvSpPr>
            <p:spPr>
              <a:xfrm>
                <a:off x="383911" y="794511"/>
                <a:ext cx="6841838" cy="5935599"/>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例如： 两个</a:t>
                </a:r>
                <a:r>
                  <a:rPr lang="en-US" altLang="zh-CN" sz="3200" dirty="0" err="1">
                    <a:latin typeface="微软雅黑" panose="020B0503020204020204" pitchFamily="34" charset="-122"/>
                    <a:ea typeface="微软雅黑" panose="020B0503020204020204" pitchFamily="34" charset="-122"/>
                  </a:rPr>
                  <a:t>nxn</a:t>
                </a:r>
                <a:r>
                  <a:rPr lang="zh-CN" altLang="en-US" sz="3200" dirty="0">
                    <a:latin typeface="微软雅黑" panose="020B0503020204020204" pitchFamily="34" charset="-122"/>
                    <a:ea typeface="微软雅黑" panose="020B0503020204020204" pitchFamily="34" charset="-122"/>
                  </a:rPr>
                  <a:t>矩阵相乘</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算法语句</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1      for</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=0;i&lt;</a:t>
                </a:r>
                <a:r>
                  <a:rPr lang="en-US" altLang="zh-CN" sz="2400" dirty="0" err="1">
                    <a:latin typeface="微软雅黑" panose="020B0503020204020204" pitchFamily="34" charset="-122"/>
                    <a:ea typeface="微软雅黑" panose="020B0503020204020204" pitchFamily="34" charset="-122"/>
                  </a:rPr>
                  <a:t>n;i</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2          for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j=0;j&lt;</a:t>
                </a:r>
                <a:r>
                  <a:rPr lang="en-US" altLang="zh-CN" sz="2400" dirty="0" err="1">
                    <a:latin typeface="微软雅黑" panose="020B0503020204020204" pitchFamily="34" charset="-122"/>
                    <a:ea typeface="微软雅黑" panose="020B0503020204020204" pitchFamily="34" charset="-122"/>
                  </a:rPr>
                  <a:t>n;j</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3              {   c[</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][j]=0;</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AutoNum type="arabicPlain" startAt="4"/>
                </a:pPr>
                <a:r>
                  <a:rPr lang="en-US" altLang="zh-CN" sz="2400" dirty="0">
                    <a:latin typeface="微软雅黑" panose="020B0503020204020204" pitchFamily="34" charset="-122"/>
                    <a:ea typeface="微软雅黑" panose="020B0503020204020204" pitchFamily="34" charset="-122"/>
                  </a:rPr>
                  <a:t>               for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k=0;k&lt;</a:t>
                </a:r>
                <a:r>
                  <a:rPr lang="en-US" altLang="zh-CN" sz="2400" dirty="0" err="1">
                    <a:latin typeface="微软雅黑" panose="020B0503020204020204" pitchFamily="34" charset="-122"/>
                    <a:ea typeface="微软雅黑" panose="020B0503020204020204" pitchFamily="34" charset="-122"/>
                  </a:rPr>
                  <a:t>n;k</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c[</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][j]=c[</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][j]+a[</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][k]*b[k][j];</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总执行次数     </a:t>
                </a:r>
                <a14:m>
                  <m:oMath xmlns:m="http://schemas.openxmlformats.org/officeDocument/2006/math">
                    <m:r>
                      <m:rPr>
                        <m:sty m:val="p"/>
                      </m:rPr>
                      <a:rPr lang="en-US" altLang="zh-CN" sz="2400">
                        <a:latin typeface="Cambria Math" panose="02040503050406030204" pitchFamily="18" charset="0"/>
                        <a:ea typeface="微软雅黑" panose="020B0503020204020204" pitchFamily="34" charset="-122"/>
                      </a:rPr>
                      <m:t>f</m:t>
                    </m:r>
                    <m:d>
                      <m:dPr>
                        <m:ctrlPr>
                          <a:rPr lang="en-US" altLang="zh-CN" sz="2400" b="0" i="1" smtClean="0">
                            <a:latin typeface="Cambria Math" panose="02040503050406030204" pitchFamily="18" charset="0"/>
                            <a:ea typeface="微软雅黑" panose="020B0503020204020204" pitchFamily="34" charset="-122"/>
                          </a:rPr>
                        </m:ctrlPr>
                      </m:dPr>
                      <m:e>
                        <m:r>
                          <m:rPr>
                            <m:sty m:val="p"/>
                          </m:rPr>
                          <a:rPr lang="en-US" altLang="zh-CN" sz="2400" b="0" i="0" smtClean="0">
                            <a:latin typeface="Cambria Math" panose="02040503050406030204" pitchFamily="18" charset="0"/>
                            <a:ea typeface="微软雅黑" panose="020B0503020204020204" pitchFamily="34" charset="-122"/>
                          </a:rPr>
                          <m:t>n</m:t>
                        </m:r>
                      </m:e>
                    </m:d>
                    <m:r>
                      <a:rPr lang="en-US" altLang="zh-CN" sz="2400" b="0" i="0" smtClean="0">
                        <a:latin typeface="Cambria Math" panose="02040503050406030204" pitchFamily="18" charset="0"/>
                        <a:ea typeface="微软雅黑" panose="020B0503020204020204" pitchFamily="34" charset="-122"/>
                      </a:rPr>
                      <m:t>=</m:t>
                    </m:r>
                    <m:r>
                      <a:rPr lang="en-US" altLang="zh-CN" sz="2400" b="0" i="0" smtClean="0">
                        <a:latin typeface="Cambria Math" panose="02040503050406030204" pitchFamily="18" charset="0"/>
                        <a:ea typeface="微软雅黑" panose="020B0503020204020204" pitchFamily="34" charset="-122"/>
                      </a:rPr>
                      <m:t>2</m:t>
                    </m:r>
                    <m:sSup>
                      <m:sSupPr>
                        <m:ctrlPr>
                          <a:rPr lang="en-US" altLang="zh-CN" sz="2400" b="0" i="1" smtClean="0">
                            <a:latin typeface="Cambria Math" panose="02040503050406030204" pitchFamily="18" charset="0"/>
                            <a:ea typeface="微软雅黑" panose="020B0503020204020204" pitchFamily="34" charset="-122"/>
                          </a:rPr>
                        </m:ctrlPr>
                      </m:sSupPr>
                      <m:e>
                        <m:r>
                          <m:rPr>
                            <m:sty m:val="p"/>
                          </m:rPr>
                          <a:rPr lang="en-US" altLang="zh-CN" sz="2400" b="0" i="0" smtClean="0">
                            <a:latin typeface="Cambria Math" panose="02040503050406030204" pitchFamily="18" charset="0"/>
                            <a:ea typeface="微软雅黑" panose="020B0503020204020204" pitchFamily="34" charset="-122"/>
                          </a:rPr>
                          <m:t>n</m:t>
                        </m:r>
                      </m:e>
                      <m:sup>
                        <m:r>
                          <a:rPr lang="en-US" altLang="zh-CN" sz="2400" b="0" i="0" smtClean="0">
                            <a:latin typeface="Cambria Math" panose="02040503050406030204" pitchFamily="18" charset="0"/>
                            <a:ea typeface="微软雅黑" panose="020B0503020204020204" pitchFamily="34" charset="-122"/>
                          </a:rPr>
                          <m:t>3</m:t>
                        </m:r>
                      </m:sup>
                    </m:sSup>
                    <m:r>
                      <a:rPr lang="en-US" altLang="zh-CN" sz="2400" b="0" i="0"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3</m:t>
                    </m:r>
                    <m:sSup>
                      <m:sSupPr>
                        <m:ctrlPr>
                          <a:rPr lang="en-US" altLang="zh-CN" sz="2400" b="0" i="1" smtClean="0">
                            <a:latin typeface="Cambria Math" panose="02040503050406030204" pitchFamily="18" charset="0"/>
                            <a:ea typeface="微软雅黑" panose="020B0503020204020204" pitchFamily="34" charset="-122"/>
                          </a:rPr>
                        </m:ctrlPr>
                      </m:sSupPr>
                      <m:e>
                        <m:r>
                          <m:rPr>
                            <m:sty m:val="p"/>
                          </m:rPr>
                          <a:rPr lang="en-US" altLang="zh-CN" sz="2400" b="0" i="0" smtClean="0">
                            <a:latin typeface="Cambria Math" panose="02040503050406030204" pitchFamily="18" charset="0"/>
                            <a:ea typeface="微软雅黑" panose="020B0503020204020204" pitchFamily="34" charset="-122"/>
                          </a:rPr>
                          <m:t>n</m:t>
                        </m:r>
                      </m:e>
                      <m:sup>
                        <m:r>
                          <a:rPr lang="en-US" altLang="zh-CN" sz="2400" b="0" i="0" smtClean="0">
                            <a:latin typeface="Cambria Math" panose="02040503050406030204" pitchFamily="18" charset="0"/>
                            <a:ea typeface="微软雅黑" panose="020B0503020204020204" pitchFamily="34" charset="-122"/>
                          </a:rPr>
                          <m:t>2</m:t>
                        </m:r>
                      </m:sup>
                    </m:sSup>
                    <m:r>
                      <a:rPr lang="en-US" altLang="zh-CN" sz="2400" b="0" i="0" smtClean="0">
                        <a:latin typeface="Cambria Math" panose="02040503050406030204" pitchFamily="18" charset="0"/>
                        <a:ea typeface="微软雅黑" panose="020B0503020204020204" pitchFamily="34" charset="-122"/>
                      </a:rPr>
                      <m:t>+</m:t>
                    </m:r>
                    <m:r>
                      <a:rPr lang="en-US" altLang="zh-CN" sz="2400" b="0" i="0" smtClean="0">
                        <a:latin typeface="Cambria Math" panose="02040503050406030204" pitchFamily="18" charset="0"/>
                        <a:ea typeface="微软雅黑" panose="020B0503020204020204" pitchFamily="34" charset="-122"/>
                      </a:rPr>
                      <m:t>2</m:t>
                    </m:r>
                    <m:r>
                      <m:rPr>
                        <m:sty m:val="p"/>
                      </m:rPr>
                      <a:rPr lang="en-US" altLang="zh-CN" sz="2400" b="0" i="0" smtClean="0">
                        <a:latin typeface="Cambria Math" panose="02040503050406030204" pitchFamily="18" charset="0"/>
                        <a:ea typeface="微软雅黑" panose="020B0503020204020204" pitchFamily="34" charset="-122"/>
                      </a:rPr>
                      <m:t>n</m:t>
                    </m:r>
                    <m:r>
                      <a:rPr lang="en-US" altLang="zh-CN" sz="2400" b="0" i="0" smtClean="0">
                        <a:latin typeface="Cambria Math" panose="02040503050406030204" pitchFamily="18" charset="0"/>
                        <a:ea typeface="微软雅黑" panose="020B0503020204020204" pitchFamily="34" charset="-122"/>
                      </a:rPr>
                      <m:t>+</m:t>
                    </m:r>
                    <m:r>
                      <a:rPr lang="en-US" altLang="zh-CN" sz="2400" b="0" i="0" smtClean="0">
                        <a:latin typeface="Cambria Math" panose="02040503050406030204" pitchFamily="18" charset="0"/>
                        <a:ea typeface="微软雅黑" panose="020B0503020204020204" pitchFamily="34" charset="-122"/>
                      </a:rPr>
                      <m:t>1</m:t>
                    </m:r>
                  </m:oMath>
                </a14:m>
                <a:endParaRPr lang="en-US" altLang="zh-CN" sz="2400" dirty="0">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383911" y="794511"/>
                <a:ext cx="6841838" cy="5935599"/>
              </a:xfrm>
              <a:prstGeom prst="rect">
                <a:avLst/>
              </a:prstGeom>
              <a:blipFill rotWithShape="1">
                <a:blip r:embed="rId1"/>
                <a:stretch>
                  <a:fillRect l="-5" t="-2" r="1"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6619363" y="2289428"/>
                <a:ext cx="2339102" cy="3416320"/>
              </a:xfrm>
              <a:prstGeom prst="rect">
                <a:avLst/>
              </a:prstGeom>
              <a:noFill/>
            </p:spPr>
            <p:txBody>
              <a:bodyPr wrap="non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对应语句的频度</a:t>
                </a:r>
                <a:endParaRPr lang="en-US" altLang="zh-CN" sz="24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ea typeface="微软雅黑" panose="020B0503020204020204" pitchFamily="34" charset="-122"/>
                        </a:rPr>
                        <m:t>n</m:t>
                      </m:r>
                      <m:r>
                        <a:rPr lang="en-US" altLang="zh-CN" sz="2400" i="1">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1</m:t>
                      </m:r>
                      <m:r>
                        <a:rPr lang="en-US" altLang="zh-CN" sz="2400" b="0" i="1" smtClean="0">
                          <a:latin typeface="Cambria Math" panose="02040503050406030204" pitchFamily="18" charset="0"/>
                          <a:ea typeface="微软雅黑" panose="020B0503020204020204" pitchFamily="34" charset="-122"/>
                        </a:rPr>
                        <m:t> </m:t>
                      </m:r>
                    </m:oMath>
                  </m:oMathPara>
                </a14:m>
                <a:endParaRPr lang="en-US" altLang="zh-CN" sz="2400" b="0" i="1"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ea typeface="微软雅黑" panose="020B0503020204020204" pitchFamily="34" charset="-122"/>
                        </a:rPr>
                        <m:t>n</m:t>
                      </m:r>
                      <m:r>
                        <a:rPr lang="en-US" altLang="zh-CN" sz="2400" b="0" i="1" smtClean="0">
                          <a:latin typeface="Cambria Math" panose="02040503050406030204" pitchFamily="18" charset="0"/>
                          <a:ea typeface="微软雅黑" panose="020B0503020204020204" pitchFamily="34" charset="-122"/>
                        </a:rPr>
                        <m:t>(</m:t>
                      </m:r>
                      <m:r>
                        <m:rPr>
                          <m:sty m:val="p"/>
                        </m:rPr>
                        <a:rPr lang="en-US" altLang="zh-CN" sz="2400" i="1">
                          <a:latin typeface="Cambria Math" panose="02040503050406030204" pitchFamily="18" charset="0"/>
                          <a:ea typeface="微软雅黑" panose="020B0503020204020204" pitchFamily="34" charset="-122"/>
                        </a:rPr>
                        <m:t>n</m:t>
                      </m:r>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1</m:t>
                      </m:r>
                      <m:r>
                        <a:rPr lang="en-US" altLang="zh-CN" sz="2400" i="1">
                          <a:latin typeface="Cambria Math" panose="02040503050406030204" pitchFamily="18" charset="0"/>
                          <a:ea typeface="微软雅黑" panose="020B0503020204020204" pitchFamily="34" charset="-122"/>
                        </a:rPr>
                        <m:t>)</m:t>
                      </m:r>
                    </m:oMath>
                  </m:oMathPara>
                </a14:m>
                <a:endParaRPr lang="en-US" altLang="zh-CN" sz="24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ea typeface="微软雅黑" panose="020B0503020204020204" pitchFamily="34" charset="-122"/>
                            </a:rPr>
                          </m:ctrlPr>
                        </m:sSupPr>
                        <m:e>
                          <m:r>
                            <m:rPr>
                              <m:sty m:val="p"/>
                            </m:rPr>
                            <a:rPr lang="en-US" altLang="zh-CN" sz="2400" b="0" i="0" smtClean="0">
                              <a:latin typeface="Cambria Math" panose="02040503050406030204" pitchFamily="18" charset="0"/>
                              <a:ea typeface="微软雅黑" panose="020B0503020204020204" pitchFamily="34" charset="-122"/>
                            </a:rPr>
                            <m:t>n</m:t>
                          </m:r>
                        </m:e>
                        <m:sup>
                          <m:r>
                            <a:rPr lang="en-US" altLang="zh-CN" sz="2400" b="0" i="0" smtClean="0">
                              <a:latin typeface="Cambria Math" panose="02040503050406030204" pitchFamily="18" charset="0"/>
                              <a:ea typeface="微软雅黑" panose="020B0503020204020204" pitchFamily="34" charset="-122"/>
                            </a:rPr>
                            <m:t>2</m:t>
                          </m:r>
                        </m:sup>
                      </m:sSup>
                    </m:oMath>
                  </m:oMathPara>
                </a14:m>
                <a:endParaRPr lang="en-US" altLang="zh-CN" sz="24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ea typeface="微软雅黑" panose="020B0503020204020204" pitchFamily="34" charset="-122"/>
                            </a:rPr>
                          </m:ctrlPr>
                        </m:sSupPr>
                        <m:e>
                          <m:r>
                            <m:rPr>
                              <m:sty m:val="p"/>
                            </m:rPr>
                            <a:rPr lang="en-US" altLang="zh-CN" sz="2400" b="0" i="0" smtClean="0">
                              <a:latin typeface="Cambria Math" panose="02040503050406030204" pitchFamily="18" charset="0"/>
                              <a:ea typeface="微软雅黑" panose="020B0503020204020204" pitchFamily="34" charset="-122"/>
                            </a:rPr>
                            <m:t>n</m:t>
                          </m:r>
                        </m:e>
                        <m:sup>
                          <m:r>
                            <a:rPr lang="en-US" altLang="zh-CN" sz="2400" b="0" i="1" smtClean="0">
                              <a:latin typeface="Cambria Math" panose="02040503050406030204" pitchFamily="18" charset="0"/>
                              <a:ea typeface="微软雅黑" panose="020B0503020204020204" pitchFamily="34" charset="-122"/>
                            </a:rPr>
                            <m:t>2</m:t>
                          </m:r>
                        </m:sup>
                      </m:sSup>
                      <m:r>
                        <a:rPr lang="en-US" altLang="zh-CN" sz="2400" b="0" i="1" smtClean="0">
                          <a:latin typeface="Cambria Math" panose="02040503050406030204" pitchFamily="18" charset="0"/>
                          <a:ea typeface="微软雅黑" panose="020B0503020204020204" pitchFamily="34" charset="-122"/>
                        </a:rPr>
                        <m:t>(</m:t>
                      </m:r>
                      <m:r>
                        <m:rPr>
                          <m:sty m:val="p"/>
                        </m:rPr>
                        <a:rPr lang="en-US" altLang="zh-CN" sz="2400" b="0" i="0" smtClean="0">
                          <a:latin typeface="Cambria Math" panose="02040503050406030204" pitchFamily="18" charset="0"/>
                          <a:ea typeface="微软雅黑" panose="020B0503020204020204" pitchFamily="34" charset="-122"/>
                        </a:rPr>
                        <m:t>n</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1</m:t>
                      </m:r>
                      <m:r>
                        <a:rPr lang="en-US" altLang="zh-CN" sz="2400" b="0" i="1" smtClean="0">
                          <a:latin typeface="Cambria Math" panose="02040503050406030204" pitchFamily="18" charset="0"/>
                          <a:ea typeface="微软雅黑" panose="020B0503020204020204" pitchFamily="34" charset="-122"/>
                        </a:rPr>
                        <m:t>)</m:t>
                      </m:r>
                    </m:oMath>
                  </m:oMathPara>
                </a14:m>
                <a:endParaRPr lang="en-US" altLang="zh-CN" sz="24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ea typeface="微软雅黑" panose="020B0503020204020204" pitchFamily="34" charset="-122"/>
                            </a:rPr>
                          </m:ctrlPr>
                        </m:sSupPr>
                        <m:e>
                          <m:r>
                            <m:rPr>
                              <m:sty m:val="p"/>
                            </m:rPr>
                            <a:rPr lang="en-US" altLang="zh-CN" sz="2400" b="0" i="0" smtClean="0">
                              <a:latin typeface="Cambria Math" panose="02040503050406030204" pitchFamily="18" charset="0"/>
                              <a:ea typeface="微软雅黑" panose="020B0503020204020204" pitchFamily="34" charset="-122"/>
                            </a:rPr>
                            <m:t>n</m:t>
                          </m:r>
                        </m:e>
                        <m:sup>
                          <m:r>
                            <a:rPr lang="en-US" altLang="zh-CN" sz="2400" b="0" i="0" smtClean="0">
                              <a:latin typeface="Cambria Math" panose="02040503050406030204" pitchFamily="18" charset="0"/>
                              <a:ea typeface="微软雅黑" panose="020B0503020204020204" pitchFamily="34" charset="-122"/>
                            </a:rPr>
                            <m:t>3</m:t>
                          </m:r>
                        </m:sup>
                      </m:sSup>
                    </m:oMath>
                  </m:oMathPara>
                </a14:m>
                <a:endParaRPr lang="zh-CN" altLang="en-US" sz="2400" dirty="0">
                  <a:latin typeface="微软雅黑" panose="020B0503020204020204" pitchFamily="34" charset="-122"/>
                  <a:ea typeface="微软雅黑" panose="020B0503020204020204" pitchFamily="34"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6619363" y="2289428"/>
                <a:ext cx="2339102" cy="3416320"/>
              </a:xfrm>
              <a:prstGeom prst="rect">
                <a:avLst/>
              </a:prstGeom>
              <a:blipFill rotWithShape="1">
                <a:blip r:embed="rId2"/>
                <a:stretch>
                  <a:fillRect l="-5" t="-7" r="-1715" b="8"/>
                </a:stretch>
              </a:blipFill>
            </p:spPr>
            <p:txBody>
              <a:bodyPr/>
              <a:lstStyle/>
              <a:p>
                <a:r>
                  <a:rPr lang="zh-CN" altLang="en-US">
                    <a:noFill/>
                  </a:rPr>
                  <a:t> </a:t>
                </a:r>
              </a:p>
            </p:txBody>
          </p:sp>
        </mc:Fallback>
      </mc:AlternateContent>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5" name="文本框 4"/>
          <p:cNvSpPr txBox="1"/>
          <p:nvPr/>
        </p:nvSpPr>
        <p:spPr>
          <a:xfrm>
            <a:off x="796237" y="2261861"/>
            <a:ext cx="8042963" cy="3812710"/>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算法的时间复杂度</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定义</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即算法的时间量度，以语句频度为量度。</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记作： </a:t>
            </a:r>
            <a:r>
              <a:rPr lang="en-US" altLang="zh-CN" sz="2800" dirty="0">
                <a:latin typeface="微软雅黑" panose="020B0503020204020204" pitchFamily="34" charset="-122"/>
                <a:ea typeface="微软雅黑" panose="020B0503020204020204" pitchFamily="34" charset="-122"/>
              </a:rPr>
              <a:t>T(n)=O(f(n))</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mc:AlternateContent xmlns:mc="http://schemas.openxmlformats.org/markup-compatibility/2006">
        <mc:Choice xmlns:a14="http://schemas.microsoft.com/office/drawing/2010/main" Requires="a14">
          <p:sp>
            <p:nvSpPr>
              <p:cNvPr id="5" name="文本框 4"/>
              <p:cNvSpPr txBox="1"/>
              <p:nvPr/>
            </p:nvSpPr>
            <p:spPr>
              <a:xfrm>
                <a:off x="695195" y="1037061"/>
                <a:ext cx="6841838" cy="5196935"/>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例， 给出 </a:t>
                </a:r>
                <a:r>
                  <a:rPr lang="en-US" altLang="zh-CN" sz="3200" dirty="0">
                    <a:latin typeface="微软雅黑" panose="020B0503020204020204" pitchFamily="34" charset="-122"/>
                    <a:ea typeface="微软雅黑" panose="020B0503020204020204" pitchFamily="34" charset="-122"/>
                  </a:rPr>
                  <a:t>x=x+1</a:t>
                </a:r>
                <a:r>
                  <a:rPr lang="zh-CN" altLang="en-US" sz="3200" dirty="0">
                    <a:latin typeface="微软雅黑" panose="020B0503020204020204" pitchFamily="34" charset="-122"/>
                    <a:ea typeface="微软雅黑" panose="020B0503020204020204" pitchFamily="34" charset="-122"/>
                  </a:rPr>
                  <a:t>的时间复杂度分析</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en-US" altLang="zh-CN" sz="2400" b="0" i="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x=x+1; </a:t>
                </a:r>
                <a:r>
                  <a:rPr lang="zh-CN" altLang="en-US" sz="2400" dirty="0">
                    <a:latin typeface="微软雅黑" panose="020B0503020204020204" pitchFamily="34" charset="-122"/>
                    <a:ea typeface="微软雅黑" panose="020B0503020204020204" pitchFamily="34" charset="-122"/>
                  </a:rPr>
                  <a:t>时间复杂度为 </a:t>
                </a:r>
                <a:r>
                  <a:rPr lang="en-US" altLang="zh-CN" sz="2400" dirty="0">
                    <a:latin typeface="微软雅黑" panose="020B0503020204020204" pitchFamily="34" charset="-122"/>
                    <a:ea typeface="微软雅黑" panose="020B0503020204020204" pitchFamily="34" charset="-122"/>
                  </a:rPr>
                  <a:t>O(1),</a:t>
                </a:r>
                <a:r>
                  <a:rPr lang="zh-CN" altLang="en-US" sz="2400" dirty="0">
                    <a:latin typeface="微软雅黑" panose="020B0503020204020204" pitchFamily="34" charset="-122"/>
                    <a:ea typeface="微软雅黑" panose="020B0503020204020204" pitchFamily="34" charset="-122"/>
                  </a:rPr>
                  <a:t>称为</a:t>
                </a:r>
                <a:r>
                  <a:rPr lang="zh-CN" altLang="en-US" sz="2400" dirty="0">
                    <a:solidFill>
                      <a:srgbClr val="FF0000"/>
                    </a:solidFill>
                    <a:latin typeface="微软雅黑" panose="020B0503020204020204" pitchFamily="34" charset="-122"/>
                    <a:ea typeface="微软雅黑" panose="020B0503020204020204" pitchFamily="34" charset="-122"/>
                  </a:rPr>
                  <a:t>常量阶；</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400" b="0" i="0" dirty="0">
                    <a:latin typeface="微软雅黑" panose="020B0503020204020204" pitchFamily="34" charset="-122"/>
                    <a:ea typeface="微软雅黑" panose="020B0503020204020204" pitchFamily="34" charset="-122"/>
                  </a:rPr>
                  <a:t>（</a:t>
                </a:r>
                <a:r>
                  <a:rPr lang="en-US" altLang="zh-CN" sz="2400" b="0" i="0" dirty="0">
                    <a:latin typeface="微软雅黑" panose="020B0503020204020204" pitchFamily="34" charset="-122"/>
                    <a:ea typeface="微软雅黑" panose="020B0503020204020204" pitchFamily="34" charset="-122"/>
                  </a:rPr>
                  <a:t>2</a:t>
                </a:r>
                <a:r>
                  <a:rPr lang="zh-CN" altLang="en-US" sz="2400" b="0" i="0" dirty="0">
                    <a:latin typeface="微软雅黑" panose="020B0503020204020204" pitchFamily="34" charset="-122"/>
                    <a:ea typeface="微软雅黑" panose="020B0503020204020204" pitchFamily="34" charset="-122"/>
                  </a:rPr>
                  <a:t>）</a:t>
                </a:r>
                <a:r>
                  <a:rPr lang="en-US" altLang="zh-CN" sz="2400" b="0" i="0" dirty="0">
                    <a:latin typeface="微软雅黑" panose="020B0503020204020204" pitchFamily="34" charset="-122"/>
                    <a:ea typeface="微软雅黑" panose="020B0503020204020204" pitchFamily="34" charset="-122"/>
                  </a:rPr>
                  <a:t>for(</a:t>
                </a:r>
                <a:r>
                  <a:rPr lang="en-US" altLang="zh-CN" sz="2400" b="0" i="0" dirty="0" err="1">
                    <a:latin typeface="微软雅黑" panose="020B0503020204020204" pitchFamily="34" charset="-122"/>
                    <a:ea typeface="微软雅黑" panose="020B0503020204020204" pitchFamily="34" charset="-122"/>
                  </a:rPr>
                  <a:t>i</a:t>
                </a:r>
                <a:r>
                  <a:rPr lang="en-US" altLang="zh-CN" sz="2400" b="0" i="0" dirty="0">
                    <a:latin typeface="微软雅黑" panose="020B0503020204020204" pitchFamily="34" charset="-122"/>
                    <a:ea typeface="微软雅黑" panose="020B0503020204020204" pitchFamily="34" charset="-122"/>
                  </a:rPr>
                  <a:t>=1;i&lt;=</a:t>
                </a:r>
                <a:r>
                  <a:rPr lang="en-US" altLang="zh-CN" sz="2400" b="0" i="0" dirty="0" err="1">
                    <a:latin typeface="微软雅黑" panose="020B0503020204020204" pitchFamily="34" charset="-122"/>
                    <a:ea typeface="微软雅黑" panose="020B0503020204020204" pitchFamily="34" charset="-122"/>
                  </a:rPr>
                  <a:t>n;i</a:t>
                </a:r>
                <a:r>
                  <a:rPr lang="en-US" altLang="zh-CN" sz="2400" b="0" i="0" dirty="0">
                    <a:latin typeface="微软雅黑" panose="020B0503020204020204" pitchFamily="34" charset="-122"/>
                    <a:ea typeface="微软雅黑" panose="020B0503020204020204" pitchFamily="34" charset="-122"/>
                  </a:rPr>
                  <a:t>++)x=x+1;</a:t>
                </a:r>
                <a:endParaRPr lang="en-US" altLang="zh-CN" sz="2400" b="0" i="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时间复杂度为</a:t>
                </a:r>
                <a:r>
                  <a:rPr lang="en-US" altLang="zh-CN" sz="2400" dirty="0">
                    <a:latin typeface="微软雅黑" panose="020B0503020204020204" pitchFamily="34" charset="-122"/>
                    <a:ea typeface="微软雅黑" panose="020B0503020204020204" pitchFamily="34" charset="-122"/>
                  </a:rPr>
                  <a:t>O(n),</a:t>
                </a:r>
                <a:r>
                  <a:rPr lang="zh-CN" altLang="en-US" sz="2400" dirty="0">
                    <a:latin typeface="微软雅黑" panose="020B0503020204020204" pitchFamily="34" charset="-122"/>
                    <a:ea typeface="微软雅黑" panose="020B0503020204020204" pitchFamily="34" charset="-122"/>
                  </a:rPr>
                  <a:t>称为</a:t>
                </a:r>
                <a:r>
                  <a:rPr lang="zh-CN" altLang="en-US" sz="2400" dirty="0">
                    <a:solidFill>
                      <a:srgbClr val="FF0000"/>
                    </a:solidFill>
                    <a:latin typeface="微软雅黑" panose="020B0503020204020204" pitchFamily="34" charset="-122"/>
                    <a:ea typeface="微软雅黑" panose="020B0503020204020204" pitchFamily="34" charset="-122"/>
                  </a:rPr>
                  <a:t>线性阶；</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en-US" altLang="zh-CN" sz="2400" b="0" i="0" dirty="0">
                    <a:latin typeface="微软雅黑" panose="020B0503020204020204" pitchFamily="34" charset="-122"/>
                    <a:ea typeface="微软雅黑" panose="020B0503020204020204" pitchFamily="34" charset="-122"/>
                  </a:rPr>
                  <a:t> for(</a:t>
                </a:r>
                <a:r>
                  <a:rPr lang="en-US" altLang="zh-CN" sz="2400" b="0" i="0" dirty="0" err="1">
                    <a:latin typeface="微软雅黑" panose="020B0503020204020204" pitchFamily="34" charset="-122"/>
                    <a:ea typeface="微软雅黑" panose="020B0503020204020204" pitchFamily="34" charset="-122"/>
                  </a:rPr>
                  <a:t>i</a:t>
                </a:r>
                <a:r>
                  <a:rPr lang="en-US" altLang="zh-CN" sz="2400" b="0" i="0" dirty="0">
                    <a:latin typeface="微软雅黑" panose="020B0503020204020204" pitchFamily="34" charset="-122"/>
                    <a:ea typeface="微软雅黑" panose="020B0503020204020204" pitchFamily="34" charset="-122"/>
                  </a:rPr>
                  <a:t>=1;i&lt;=</a:t>
                </a:r>
                <a:r>
                  <a:rPr lang="en-US" altLang="zh-CN" sz="2400" b="0" i="0" dirty="0" err="1">
                    <a:latin typeface="微软雅黑" panose="020B0503020204020204" pitchFamily="34" charset="-122"/>
                    <a:ea typeface="微软雅黑" panose="020B0503020204020204" pitchFamily="34" charset="-122"/>
                  </a:rPr>
                  <a:t>n;i</a:t>
                </a:r>
                <a:r>
                  <a:rPr lang="en-US" altLang="zh-CN" sz="2400" b="0" i="0" dirty="0">
                    <a:latin typeface="微软雅黑" panose="020B0503020204020204" pitchFamily="34" charset="-122"/>
                    <a:ea typeface="微软雅黑" panose="020B0503020204020204" pitchFamily="34" charset="-122"/>
                  </a:rPr>
                  <a:t>++)</a:t>
                </a:r>
                <a:endParaRPr lang="en-US" altLang="zh-CN" sz="2400" b="0" i="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400" b="0" i="0" dirty="0">
                    <a:latin typeface="微软雅黑" panose="020B0503020204020204" pitchFamily="34" charset="-122"/>
                    <a:ea typeface="微软雅黑" panose="020B0503020204020204" pitchFamily="34" charset="-122"/>
                  </a:rPr>
                  <a:t>for(</a:t>
                </a:r>
                <a:r>
                  <a:rPr lang="en-US" altLang="zh-CN" sz="2400" dirty="0">
                    <a:latin typeface="微软雅黑" panose="020B0503020204020204" pitchFamily="34" charset="-122"/>
                    <a:ea typeface="微软雅黑" panose="020B0503020204020204" pitchFamily="34" charset="-122"/>
                  </a:rPr>
                  <a:t>j</a:t>
                </a:r>
                <a:r>
                  <a:rPr lang="en-US" altLang="zh-CN" sz="2400" b="0" i="0" dirty="0">
                    <a:latin typeface="微软雅黑" panose="020B0503020204020204" pitchFamily="34" charset="-122"/>
                    <a:ea typeface="微软雅黑" panose="020B0503020204020204" pitchFamily="34" charset="-122"/>
                  </a:rPr>
                  <a:t>=1;j&lt;=</a:t>
                </a:r>
                <a:r>
                  <a:rPr lang="en-US" altLang="zh-CN" sz="2400" b="0" i="0" dirty="0" err="1">
                    <a:latin typeface="微软雅黑" panose="020B0503020204020204" pitchFamily="34" charset="-122"/>
                    <a:ea typeface="微软雅黑" panose="020B0503020204020204" pitchFamily="34" charset="-122"/>
                  </a:rPr>
                  <a:t>n;j</a:t>
                </a:r>
                <a:r>
                  <a:rPr lang="en-US" altLang="zh-CN" sz="2400" b="0" i="0" dirty="0">
                    <a:latin typeface="微软雅黑" panose="020B0503020204020204" pitchFamily="34" charset="-122"/>
                    <a:ea typeface="微软雅黑" panose="020B0503020204020204" pitchFamily="34" charset="-122"/>
                  </a:rPr>
                  <a:t>++)</a:t>
                </a:r>
                <a:endParaRPr lang="en-US" altLang="zh-CN" sz="2400" b="0" i="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x=x+1;</a:t>
                </a:r>
                <a:endParaRPr lang="en-US" altLang="zh-CN" sz="2400" dirty="0">
                  <a:latin typeface="Cambria Math" panose="02040503050406030204" pitchFamily="18" charset="0"/>
                  <a:ea typeface="微软雅黑" panose="020B0503020204020204" pitchFamily="34" charset="-122"/>
                </a:endParaRPr>
              </a:p>
              <a:p>
                <a:pPr>
                  <a:lnSpc>
                    <a:spcPct val="150000"/>
                  </a:lnSpc>
                </a:pPr>
                <a:r>
                  <a:rPr lang="en-US" altLang="zh-CN" sz="2400" b="0" i="0" dirty="0">
                    <a:latin typeface="Cambria Math" panose="02040503050406030204" pitchFamily="18" charset="0"/>
                    <a:ea typeface="微软雅黑" panose="020B0503020204020204" pitchFamily="34" charset="-122"/>
                  </a:rPr>
                  <a:t>             </a:t>
                </a:r>
                <a:r>
                  <a:rPr lang="zh-CN" altLang="en-US" sz="2400" b="0" i="0" dirty="0">
                    <a:latin typeface="Cambria Math" panose="02040503050406030204" pitchFamily="18" charset="0"/>
                    <a:ea typeface="微软雅黑" panose="020B0503020204020204" pitchFamily="34" charset="-122"/>
                  </a:rPr>
                  <a:t>时间复杂度为</a:t>
                </a:r>
                <a:r>
                  <a:rPr lang="en-US" altLang="zh-CN" sz="2400" b="0" i="0" dirty="0">
                    <a:latin typeface="Cambria Math" panose="02040503050406030204" pitchFamily="18" charset="0"/>
                    <a:ea typeface="微软雅黑" panose="020B0503020204020204" pitchFamily="34" charset="-122"/>
                  </a:rPr>
                  <a:t>O</a:t>
                </a:r>
                <a:r>
                  <a:rPr lang="en-US" altLang="zh-CN" sz="2400" dirty="0">
                    <a:latin typeface="Cambria Math" panose="02040503050406030204" pitchFamily="18" charset="0"/>
                    <a:ea typeface="微软雅黑" panose="020B0503020204020204" pitchFamily="34" charset="-122"/>
                  </a:rPr>
                  <a:t>(</a:t>
                </a:r>
                <a14:m>
                  <m:oMath xmlns:m="http://schemas.openxmlformats.org/officeDocument/2006/math">
                    <m:sSup>
                      <m:sSupPr>
                        <m:ctrlPr>
                          <a:rPr lang="en-US" altLang="zh-CN" sz="2400" b="0" i="1" smtClean="0">
                            <a:latin typeface="Cambria Math" panose="02040503050406030204" pitchFamily="18" charset="0"/>
                            <a:ea typeface="微软雅黑" panose="020B0503020204020204" pitchFamily="34" charset="-122"/>
                          </a:rPr>
                        </m:ctrlPr>
                      </m:sSupPr>
                      <m:e>
                        <m:r>
                          <m:rPr>
                            <m:sty m:val="p"/>
                          </m:rPr>
                          <a:rPr lang="en-US" altLang="zh-CN" sz="2400" b="0" i="0" smtClean="0">
                            <a:latin typeface="Cambria Math" panose="02040503050406030204" pitchFamily="18" charset="0"/>
                            <a:ea typeface="微软雅黑" panose="020B0503020204020204" pitchFamily="34" charset="-122"/>
                          </a:rPr>
                          <m:t>n</m:t>
                        </m:r>
                      </m:e>
                      <m:sup>
                        <m:r>
                          <a:rPr lang="en-US" altLang="zh-CN" sz="2400" b="0" i="0" smtClean="0">
                            <a:latin typeface="Cambria Math" panose="02040503050406030204" pitchFamily="18" charset="0"/>
                            <a:ea typeface="微软雅黑" panose="020B0503020204020204" pitchFamily="34" charset="-122"/>
                          </a:rPr>
                          <m:t>2</m:t>
                        </m:r>
                      </m:sup>
                    </m:sSup>
                    <m:r>
                      <m:rPr>
                        <m:nor/>
                      </m:rPr>
                      <a:rPr lang="en-US" altLang="zh-CN" sz="2400" dirty="0">
                        <a:latin typeface="Cambria Math" panose="02040503050406030204" pitchFamily="18" charset="0"/>
                        <a:ea typeface="微软雅黑" panose="020B0503020204020204" pitchFamily="34" charset="-122"/>
                      </a:rPr>
                      <m:t>)</m:t>
                    </m:r>
                  </m:oMath>
                </a14:m>
                <a:r>
                  <a:rPr lang="en-US" altLang="zh-CN" sz="2400" b="0" i="0" dirty="0">
                    <a:latin typeface="Cambria Math" panose="02040503050406030204" pitchFamily="18" charset="0"/>
                    <a:ea typeface="微软雅黑" panose="020B0503020204020204" pitchFamily="34" charset="-122"/>
                  </a:rPr>
                  <a:t>,</a:t>
                </a:r>
                <a:r>
                  <a:rPr lang="zh-CN" altLang="en-US" sz="2400" b="0" i="0" dirty="0">
                    <a:latin typeface="Cambria Math" panose="02040503050406030204" pitchFamily="18" charset="0"/>
                    <a:ea typeface="微软雅黑" panose="020B0503020204020204" pitchFamily="34" charset="-122"/>
                  </a:rPr>
                  <a:t>称为</a:t>
                </a:r>
                <a:r>
                  <a:rPr lang="zh-CN" altLang="en-US" sz="2400" b="0" i="0" dirty="0">
                    <a:solidFill>
                      <a:srgbClr val="FF0000"/>
                    </a:solidFill>
                    <a:latin typeface="Cambria Math" panose="02040503050406030204" pitchFamily="18" charset="0"/>
                    <a:ea typeface="微软雅黑" panose="020B0503020204020204" pitchFamily="34" charset="-122"/>
                  </a:rPr>
                  <a:t>平方阶。</a:t>
                </a:r>
                <a:endParaRPr lang="en-US" altLang="zh-CN" sz="2400" b="0" i="0" dirty="0">
                  <a:solidFill>
                    <a:srgbClr val="FF0000"/>
                  </a:solidFill>
                  <a:latin typeface="Cambria Math" panose="02040503050406030204" pitchFamily="18" charset="0"/>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695195" y="1037061"/>
                <a:ext cx="6841838" cy="5196935"/>
              </a:xfrm>
              <a:prstGeom prst="rect">
                <a:avLst/>
              </a:prstGeom>
              <a:blipFill rotWithShape="1">
                <a:blip r:embed="rId1"/>
                <a:stretch>
                  <a:fillRect l="-7" t="-2" r="3" b="4"/>
                </a:stretch>
              </a:blipFill>
            </p:spPr>
            <p:txBody>
              <a:bodyPr/>
              <a:lstStyle/>
              <a:p>
                <a:r>
                  <a:rPr lang="zh-CN" altLang="en-US">
                    <a:noFill/>
                  </a:rPr>
                  <a:t> </a:t>
                </a:r>
              </a:p>
            </p:txBody>
          </p:sp>
        </mc:Fallback>
      </mc:AlternateContent>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5" name="文本框 4"/>
          <p:cNvSpPr txBox="1"/>
          <p:nvPr/>
        </p:nvSpPr>
        <p:spPr>
          <a:xfrm>
            <a:off x="550518" y="2082060"/>
            <a:ext cx="8042963" cy="2693879"/>
          </a:xfrm>
          <a:prstGeom prst="rect">
            <a:avLst/>
          </a:prstGeom>
          <a:noFill/>
        </p:spPr>
        <p:txBody>
          <a:bodyPr wrap="square">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最坏时间复杂度</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定义</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讨论算法在最坏情况下的时间复杂度，即分析最坏情况下以估计出算法执行时间的上界。</a:t>
            </a: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5" name="文本框 4"/>
          <p:cNvSpPr txBox="1"/>
          <p:nvPr/>
        </p:nvSpPr>
        <p:spPr>
          <a:xfrm>
            <a:off x="2302162" y="783707"/>
            <a:ext cx="6841838" cy="6142387"/>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例如， </a:t>
            </a:r>
            <a:r>
              <a:rPr lang="zh-CN" altLang="en-US" sz="2400" dirty="0">
                <a:solidFill>
                  <a:srgbClr val="FF0000"/>
                </a:solidFill>
                <a:latin typeface="微软雅黑" panose="020B0503020204020204" pitchFamily="34" charset="-122"/>
                <a:ea typeface="微软雅黑" panose="020B0503020204020204" pitchFamily="34" charset="-122"/>
              </a:rPr>
              <a:t>冒泡排序算法</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void bubble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int 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int length</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int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=0, j, temp</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bool change;</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do{ change = false;</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for(j=0; j&lt;length-i-1; </a:t>
            </a:r>
            <a:r>
              <a:rPr lang="en-US" altLang="zh-CN" sz="1600" dirty="0" err="1">
                <a:latin typeface="微软雅黑" panose="020B0503020204020204" pitchFamily="34" charset="-122"/>
                <a:ea typeface="微软雅黑" panose="020B0503020204020204" pitchFamily="34" charset="-122"/>
              </a:rPr>
              <a:t>j++</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if(a[j]&gt;a[j+1])</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 temp=a[j]; </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a[j]=a[j+1];</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a[j+1]=temp;</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change=true;</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=i+1;</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while</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&lt;length || change==true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endParaRPr lang="en-US" altLang="zh-CN" sz="2400" b="0" i="0" dirty="0">
              <a:latin typeface="Cambria Math" panose="02040503050406030204" pitchFamily="18" charset="0"/>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10800000" flipV="1">
            <a:off x="0" y="0"/>
            <a:ext cx="9144000" cy="886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第一章 绪论</a:t>
            </a:r>
            <a:endParaRPr lang="zh-CN" altLang="en-US" sz="4000"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9759"/>
            <a:ext cx="900644" cy="895438"/>
          </a:xfrm>
          <a:prstGeom prst="rect">
            <a:avLst/>
          </a:prstGeom>
        </p:spPr>
      </p:pic>
      <p:sp>
        <p:nvSpPr>
          <p:cNvPr id="2" name="灯片编号占位符 1"/>
          <p:cNvSpPr>
            <a:spLocks noGrp="1"/>
          </p:cNvSpPr>
          <p:nvPr>
            <p:ph type="sldNum" sz="quarter" idx="12"/>
          </p:nvPr>
        </p:nvSpPr>
        <p:spPr/>
        <p:txBody>
          <a:bodyPr/>
          <a:lstStyle/>
          <a:p>
            <a:fld id="{6DC87717-A16C-46C8-8501-38B3BAF8FB93}" type="slidenum">
              <a:rPr lang="zh-CN" altLang="en-US" smtClean="0"/>
            </a:fld>
            <a:endParaRPr lang="zh-CN" altLang="en-US"/>
          </a:p>
        </p:txBody>
      </p:sp>
      <p:sp>
        <p:nvSpPr>
          <p:cNvPr id="100" name="文本框 99"/>
          <p:cNvSpPr txBox="1"/>
          <p:nvPr/>
        </p:nvSpPr>
        <p:spPr>
          <a:xfrm>
            <a:off x="2376170" y="1094105"/>
            <a:ext cx="6261100" cy="5262245"/>
          </a:xfrm>
          <a:prstGeom prst="rect">
            <a:avLst/>
          </a:prstGeom>
          <a:noFill/>
          <a:ln w="9525">
            <a:noFill/>
          </a:ln>
        </p:spPr>
        <p:txBody>
          <a:bodyPr wrap="square">
            <a:spAutoFit/>
          </a:bodyPr>
          <a:lstStyle/>
          <a:p>
            <a:pPr indent="0" fontAlgn="auto">
              <a:lnSpc>
                <a:spcPct val="150000"/>
              </a:lnSpc>
            </a:pPr>
            <a:r>
              <a:rPr lang="en-US" sz="3200" b="1">
                <a:latin typeface="Calibri" panose="020F0502020204030204" pitchFamily="34" charset="0"/>
                <a:ea typeface="等线" panose="02010600030101010101" charset="-122"/>
                <a:cs typeface="Times New Roman" panose="02020603050405020304" charset="0"/>
              </a:rPr>
              <a:t>1.1 </a:t>
            </a:r>
            <a:r>
              <a:rPr lang="zh-CN" sz="3200" b="1">
                <a:ea typeface="等线" panose="02010600030101010101" charset="-122"/>
              </a:rPr>
              <a:t>数据结构的基础概念</a:t>
            </a:r>
            <a:endParaRPr lang="en-US" sz="3200" b="1">
              <a:latin typeface="Calibri" panose="020F0502020204030204" pitchFamily="34" charset="0"/>
              <a:ea typeface="等线" panose="02010600030101010101" charset="-122"/>
              <a:cs typeface="Times New Roman" panose="02020603050405020304" charset="0"/>
            </a:endParaRPr>
          </a:p>
          <a:p>
            <a:pPr indent="0" fontAlgn="auto">
              <a:lnSpc>
                <a:spcPct val="150000"/>
              </a:lnSpc>
            </a:pPr>
            <a:r>
              <a:rPr lang="en-US" sz="3200" b="1">
                <a:latin typeface="Calibri" panose="020F0502020204030204" pitchFamily="34" charset="0"/>
                <a:ea typeface="等线" panose="02010600030101010101" charset="-122"/>
                <a:cs typeface="Times New Roman" panose="02020603050405020304" charset="0"/>
              </a:rPr>
              <a:t>1.2 </a:t>
            </a:r>
            <a:r>
              <a:rPr lang="zh-CN" sz="3200" b="1">
                <a:ea typeface="等线" panose="02010600030101010101" charset="-122"/>
              </a:rPr>
              <a:t>数据结构的内容</a:t>
            </a:r>
            <a:endParaRPr lang="en-US" sz="3200" b="1">
              <a:latin typeface="Calibri" panose="020F0502020204030204" pitchFamily="34" charset="0"/>
              <a:ea typeface="等线" panose="02010600030101010101" charset="-122"/>
              <a:cs typeface="Times New Roman" panose="02020603050405020304" charset="0"/>
            </a:endParaRPr>
          </a:p>
          <a:p>
            <a:pPr indent="0" fontAlgn="auto">
              <a:lnSpc>
                <a:spcPct val="150000"/>
              </a:lnSpc>
            </a:pPr>
            <a:r>
              <a:rPr lang="en-US" sz="3200" b="1">
                <a:latin typeface="Calibri" panose="020F0502020204030204" pitchFamily="34" charset="0"/>
                <a:ea typeface="等线" panose="02010600030101010101" charset="-122"/>
                <a:cs typeface="Times New Roman" panose="02020603050405020304" charset="0"/>
              </a:rPr>
              <a:t>1.3 </a:t>
            </a:r>
            <a:r>
              <a:rPr lang="zh-CN" sz="3200" b="1">
                <a:ea typeface="等线" panose="02010600030101010101" charset="-122"/>
              </a:rPr>
              <a:t>算法设计</a:t>
            </a:r>
            <a:endParaRPr lang="en-US" sz="3200" b="1">
              <a:latin typeface="Calibri" panose="020F0502020204030204" pitchFamily="34" charset="0"/>
              <a:ea typeface="等线" panose="02010600030101010101" charset="-122"/>
              <a:cs typeface="Times New Roman" panose="02020603050405020304" charset="0"/>
            </a:endParaRPr>
          </a:p>
          <a:p>
            <a:pPr indent="0" fontAlgn="auto">
              <a:lnSpc>
                <a:spcPct val="150000"/>
              </a:lnSpc>
            </a:pPr>
            <a:r>
              <a:rPr lang="en-US" sz="3200" b="1">
                <a:latin typeface="Calibri" panose="020F0502020204030204" pitchFamily="34" charset="0"/>
                <a:ea typeface="等线" panose="02010600030101010101" charset="-122"/>
                <a:cs typeface="Times New Roman" panose="02020603050405020304" charset="0"/>
              </a:rPr>
              <a:t>1.4 </a:t>
            </a:r>
            <a:r>
              <a:rPr lang="zh-CN" sz="3200" b="1">
                <a:ea typeface="等线" panose="02010600030101010101" charset="-122"/>
              </a:rPr>
              <a:t>算法描述工具</a:t>
            </a:r>
            <a:endParaRPr lang="en-US" sz="3200" b="1">
              <a:latin typeface="Calibri" panose="020F0502020204030204" pitchFamily="34" charset="0"/>
              <a:ea typeface="等线" panose="02010600030101010101" charset="-122"/>
              <a:cs typeface="Times New Roman" panose="02020603050405020304" charset="0"/>
            </a:endParaRPr>
          </a:p>
          <a:p>
            <a:pPr indent="0" fontAlgn="auto">
              <a:lnSpc>
                <a:spcPct val="150000"/>
              </a:lnSpc>
            </a:pPr>
            <a:r>
              <a:rPr lang="en-US" sz="3200" b="1">
                <a:latin typeface="Calibri" panose="020F0502020204030204" pitchFamily="34" charset="0"/>
                <a:ea typeface="等线" panose="02010600030101010101" charset="-122"/>
                <a:cs typeface="Times New Roman" panose="02020603050405020304" charset="0"/>
              </a:rPr>
              <a:t>1.5 </a:t>
            </a:r>
            <a:r>
              <a:rPr lang="zh-CN" sz="3200" b="1">
                <a:ea typeface="等线" panose="02010600030101010101" charset="-122"/>
              </a:rPr>
              <a:t>对算法性能评价</a:t>
            </a:r>
            <a:endParaRPr lang="en-US" sz="3200" b="1">
              <a:latin typeface="Calibri" panose="020F0502020204030204" pitchFamily="34" charset="0"/>
              <a:ea typeface="等线" panose="02010600030101010101" charset="-122"/>
              <a:cs typeface="Times New Roman" panose="02020603050405020304" charset="0"/>
            </a:endParaRPr>
          </a:p>
          <a:p>
            <a:pPr indent="0" fontAlgn="auto">
              <a:lnSpc>
                <a:spcPct val="150000"/>
              </a:lnSpc>
            </a:pPr>
            <a:r>
              <a:rPr lang="en-US" sz="3200" b="1">
                <a:latin typeface="Calibri" panose="020F0502020204030204" pitchFamily="34" charset="0"/>
                <a:ea typeface="等线" panose="02010600030101010101" charset="-122"/>
                <a:cs typeface="Times New Roman" panose="02020603050405020304" charset="0"/>
              </a:rPr>
              <a:t>1.6 </a:t>
            </a:r>
            <a:r>
              <a:rPr lang="zh-CN" sz="3200" b="1">
                <a:ea typeface="等线" panose="02010600030101010101" charset="-122"/>
              </a:rPr>
              <a:t>数据结构与</a:t>
            </a:r>
            <a:r>
              <a:rPr lang="en-US" sz="3200" b="1">
                <a:latin typeface="Calibri" panose="020F0502020204030204" pitchFamily="34" charset="0"/>
                <a:ea typeface="等线" panose="02010600030101010101" charset="-122"/>
              </a:rPr>
              <a:t>C</a:t>
            </a:r>
            <a:r>
              <a:rPr lang="zh-CN" sz="3200" b="1">
                <a:ea typeface="等线" panose="02010600030101010101" charset="-122"/>
              </a:rPr>
              <a:t>语言</a:t>
            </a:r>
            <a:endParaRPr lang="en-US" sz="3200" b="1">
              <a:latin typeface="Calibri" panose="020F0502020204030204" pitchFamily="34" charset="0"/>
              <a:ea typeface="等线" panose="02010600030101010101" charset="-122"/>
              <a:cs typeface="Times New Roman" panose="02020603050405020304" charset="0"/>
            </a:endParaRPr>
          </a:p>
          <a:p>
            <a:pPr indent="0" fontAlgn="auto">
              <a:lnSpc>
                <a:spcPct val="150000"/>
              </a:lnSpc>
            </a:pPr>
            <a:r>
              <a:rPr lang="en-US" sz="3200" b="1">
                <a:latin typeface="Calibri" panose="020F0502020204030204" pitchFamily="34" charset="0"/>
                <a:ea typeface="等线" panose="02010600030101010101" charset="-122"/>
                <a:cs typeface="Times New Roman" panose="02020603050405020304" charset="0"/>
              </a:rPr>
              <a:t>1.7 </a:t>
            </a:r>
            <a:r>
              <a:rPr lang="zh-CN" sz="3200" b="1">
                <a:ea typeface="等线" panose="02010600030101010101" charset="-122"/>
              </a:rPr>
              <a:t>关于学习数据结构 </a:t>
            </a:r>
            <a:endParaRPr lang="zh-CN" altLang="en-US" sz="3200" b="1">
              <a:ea typeface="等线" panose="02010600030101010101"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5" name="文本框 4"/>
          <p:cNvSpPr txBox="1"/>
          <p:nvPr/>
        </p:nvSpPr>
        <p:spPr>
          <a:xfrm>
            <a:off x="2302162" y="783707"/>
            <a:ext cx="6841838" cy="581057"/>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例如， </a:t>
            </a:r>
            <a:r>
              <a:rPr lang="zh-CN" altLang="en-US" sz="2400" dirty="0">
                <a:solidFill>
                  <a:srgbClr val="FF0000"/>
                </a:solidFill>
                <a:latin typeface="微软雅黑" panose="020B0503020204020204" pitchFamily="34" charset="-122"/>
                <a:ea typeface="微软雅黑" panose="020B0503020204020204" pitchFamily="34" charset="-122"/>
              </a:rPr>
              <a:t>冒泡排序算法</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pic>
        <p:nvPicPr>
          <p:cNvPr id="4" name="图片 3"/>
          <p:cNvPicPr>
            <a:picLocks noChangeAspect="1"/>
          </p:cNvPicPr>
          <p:nvPr/>
        </p:nvPicPr>
        <p:blipFill>
          <a:blip r:embed="rId1"/>
          <a:stretch>
            <a:fillRect/>
          </a:stretch>
        </p:blipFill>
        <p:spPr>
          <a:xfrm>
            <a:off x="0" y="2331754"/>
            <a:ext cx="9144000" cy="284504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5" name="文本框 4"/>
          <p:cNvSpPr txBox="1"/>
          <p:nvPr/>
        </p:nvSpPr>
        <p:spPr>
          <a:xfrm>
            <a:off x="311286" y="2300629"/>
            <a:ext cx="5596459" cy="4339650"/>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例如， </a:t>
            </a:r>
            <a:r>
              <a:rPr lang="zh-CN" altLang="en-US" sz="2400" dirty="0">
                <a:solidFill>
                  <a:srgbClr val="FF0000"/>
                </a:solidFill>
                <a:latin typeface="微软雅黑" panose="020B0503020204020204" pitchFamily="34" charset="-122"/>
                <a:ea typeface="微软雅黑" panose="020B0503020204020204" pitchFamily="34" charset="-122"/>
              </a:rPr>
              <a:t>冒泡排序算法</a:t>
            </a:r>
            <a:endParaRPr lang="en-US" altLang="zh-CN" sz="2400" dirty="0">
              <a:solidFill>
                <a:srgbClr val="FF0000"/>
              </a:solidFill>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void bubble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int 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int length</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int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=0, j, temp</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bool change;</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do{ change = false;</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for(j=0; j&lt;length-i-1; </a:t>
            </a:r>
            <a:r>
              <a:rPr lang="en-US" altLang="zh-CN" sz="1600" dirty="0" err="1">
                <a:latin typeface="微软雅黑" panose="020B0503020204020204" pitchFamily="34" charset="-122"/>
                <a:ea typeface="微软雅黑" panose="020B0503020204020204" pitchFamily="34" charset="-122"/>
              </a:rPr>
              <a:t>j++</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if(a[j]&gt;a[j+1])</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 temp=a[j];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a[j]=a[j+1];</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a[j+1]=temp;</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change=true;</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=i+1;</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while</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&lt;length || change==true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en-US" altLang="zh-CN" sz="2400" b="0" i="0" dirty="0">
              <a:latin typeface="Cambria Math" panose="02040503050406030204" pitchFamily="18" charset="0"/>
              <a:ea typeface="微软雅黑" panose="020B0503020204020204" pitchFamily="34" charset="-122"/>
            </a:endParaRPr>
          </a:p>
        </p:txBody>
      </p:sp>
      <p:sp>
        <p:nvSpPr>
          <p:cNvPr id="7" name="文本框 6"/>
          <p:cNvSpPr txBox="1"/>
          <p:nvPr/>
        </p:nvSpPr>
        <p:spPr>
          <a:xfrm>
            <a:off x="191180" y="608169"/>
            <a:ext cx="8894454" cy="1607620"/>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最坏时间复杂度</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定义</a:t>
            </a:r>
            <a:r>
              <a:rPr lang="zh-CN" altLang="en-US" sz="2000" dirty="0">
                <a:latin typeface="微软雅黑" panose="020B0503020204020204" pitchFamily="34" charset="-122"/>
                <a:ea typeface="微软雅黑" panose="020B0503020204020204" pitchFamily="34" charset="-122"/>
              </a:rPr>
              <a:t>：讨论算法在最坏情况下的时间复杂度，即分析最坏情况下以估计出算法执行时间的上界。</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文本框 3"/>
              <p:cNvSpPr txBox="1"/>
              <p:nvPr/>
            </p:nvSpPr>
            <p:spPr>
              <a:xfrm>
                <a:off x="4359613" y="2361326"/>
                <a:ext cx="4473101" cy="3730637"/>
              </a:xfrm>
              <a:prstGeom prst="rect">
                <a:avLst/>
              </a:prstGeom>
              <a:noFill/>
            </p:spPr>
            <p:txBody>
              <a:bodyPr wrap="square" rtlCol="0">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分析：</a:t>
                </a:r>
                <a:r>
                  <a:rPr lang="zh-CN" altLang="en-US" sz="2000" dirty="0">
                    <a:latin typeface="微软雅黑" panose="020B0503020204020204" pitchFamily="34" charset="-122"/>
                    <a:ea typeface="微软雅黑" panose="020B0503020204020204" pitchFamily="34" charset="-122"/>
                  </a:rPr>
                  <a:t>“交换”序列中相邻的两个整数为基本操作。</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n</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length</a:t>
                </a:r>
                <a:r>
                  <a:rPr lang="zh-CN" altLang="en-US" sz="2000" dirty="0">
                    <a:latin typeface="微软雅黑" panose="020B0503020204020204" pitchFamily="34" charset="-122"/>
                    <a:ea typeface="微软雅黑" panose="020B0503020204020204" pitchFamily="34" charset="-122"/>
                  </a:rPr>
                  <a:t>，当</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中初始序列为自小到大有序，</a:t>
                </a:r>
                <a:r>
                  <a:rPr lang="zh-CN" altLang="en-US" sz="2000" dirty="0">
                    <a:solidFill>
                      <a:srgbClr val="FF0000"/>
                    </a:solidFill>
                    <a:latin typeface="微软雅黑" panose="020B0503020204020204" pitchFamily="34" charset="-122"/>
                    <a:ea typeface="微软雅黑" panose="020B0503020204020204" pitchFamily="34" charset="-122"/>
                  </a:rPr>
                  <a:t>基本操作的执行次数为</a:t>
                </a:r>
                <a:r>
                  <a:rPr lang="en-US" altLang="zh-CN" sz="2000" dirty="0">
                    <a:solidFill>
                      <a:srgbClr val="FF0000"/>
                    </a:solidFill>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当初始序列为自大到小有序时，</a:t>
                </a:r>
                <a:r>
                  <a:rPr lang="zh-CN" altLang="en-US" sz="2000" dirty="0">
                    <a:solidFill>
                      <a:srgbClr val="FF0000"/>
                    </a:solidFill>
                    <a:latin typeface="微软雅黑" panose="020B0503020204020204" pitchFamily="34" charset="-122"/>
                    <a:ea typeface="微软雅黑" panose="020B0503020204020204" pitchFamily="34" charset="-122"/>
                  </a:rPr>
                  <a:t>基本操作的执行次数为</a:t>
                </a:r>
                <a:r>
                  <a:rPr lang="en-US" altLang="zh-CN" sz="2000" dirty="0">
                    <a:solidFill>
                      <a:srgbClr val="FF0000"/>
                    </a:solidFill>
                    <a:latin typeface="微软雅黑" panose="020B0503020204020204" pitchFamily="34" charset="-122"/>
                    <a:ea typeface="微软雅黑" panose="020B0503020204020204" pitchFamily="34" charset="-122"/>
                  </a:rPr>
                  <a:t>n(n-1)/2</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气泡排序在</a:t>
                </a:r>
                <a:r>
                  <a:rPr lang="zh-CN" altLang="en-US" sz="2000" dirty="0">
                    <a:solidFill>
                      <a:srgbClr val="FF0000"/>
                    </a:solidFill>
                    <a:latin typeface="微软雅黑" panose="020B0503020204020204" pitchFamily="34" charset="-122"/>
                    <a:ea typeface="微软雅黑" panose="020B0503020204020204" pitchFamily="34" charset="-122"/>
                  </a:rPr>
                  <a:t>最坏情况</a:t>
                </a:r>
                <a:r>
                  <a:rPr lang="zh-CN" altLang="en-US" sz="2000" dirty="0">
                    <a:latin typeface="微软雅黑" panose="020B0503020204020204" pitchFamily="34" charset="-122"/>
                    <a:ea typeface="微软雅黑" panose="020B0503020204020204" pitchFamily="34" charset="-122"/>
                  </a:rPr>
                  <a:t>下的时间复杂度就为</a:t>
                </a:r>
                <a:r>
                  <a:rPr lang="en-US" altLang="zh-CN" sz="2000" dirty="0">
                    <a:latin typeface="微软雅黑" panose="020B0503020204020204" pitchFamily="34" charset="-122"/>
                    <a:ea typeface="微软雅黑" panose="020B0503020204020204" pitchFamily="34" charset="-122"/>
                  </a:rPr>
                  <a:t>T(n)=</a:t>
                </a:r>
                <a:r>
                  <a:rPr lang="en-US" altLang="zh-CN" sz="2000" b="0" i="0" dirty="0">
                    <a:latin typeface="微软雅黑" panose="020B0503020204020204" pitchFamily="34" charset="-122"/>
                    <a:ea typeface="微软雅黑" panose="020B0503020204020204" pitchFamily="34" charset="-122"/>
                  </a:rPr>
                  <a:t> O</a:t>
                </a:r>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m:rPr>
                            <m:sty m:val="p"/>
                          </m:rPr>
                          <a:rPr lang="en-US" altLang="zh-CN" sz="2000" b="0" i="0" smtClean="0">
                            <a:latin typeface="Cambria Math" panose="02040503050406030204" pitchFamily="18" charset="0"/>
                            <a:ea typeface="微软雅黑" panose="020B0503020204020204" pitchFamily="34" charset="-122"/>
                          </a:rPr>
                          <m:t>n</m:t>
                        </m:r>
                      </m:e>
                      <m:sup>
                        <m:r>
                          <a:rPr lang="en-US" altLang="zh-CN" sz="2000" b="0" i="0" smtClean="0">
                            <a:latin typeface="Cambria Math" panose="02040503050406030204" pitchFamily="18" charset="0"/>
                            <a:ea typeface="微软雅黑" panose="020B0503020204020204" pitchFamily="34" charset="-122"/>
                          </a:rPr>
                          <m:t>2</m:t>
                        </m:r>
                      </m:sup>
                    </m:sSup>
                    <m:r>
                      <m:rPr>
                        <m:nor/>
                      </m:rPr>
                      <a:rPr lang="en-US" altLang="zh-CN" sz="2000" dirty="0">
                        <a:latin typeface="微软雅黑" panose="020B0503020204020204" pitchFamily="34" charset="-122"/>
                        <a:ea typeface="微软雅黑" panose="020B0503020204020204" pitchFamily="34" charset="-122"/>
                      </a:rPr>
                      <m:t>)</m:t>
                    </m:r>
                  </m:oMath>
                </a14:m>
                <a:r>
                  <a:rPr lang="en-US" altLang="zh-CN" sz="2000" b="0" i="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4359613" y="2361326"/>
                <a:ext cx="4473101" cy="3730637"/>
              </a:xfrm>
              <a:prstGeom prst="rect">
                <a:avLst/>
              </a:prstGeom>
              <a:blipFill rotWithShape="1">
                <a:blip r:embed="rId1"/>
                <a:stretch>
                  <a:fillRect l="-8" t="-11" r="-1905" b="11"/>
                </a:stretch>
              </a:blipFill>
            </p:spPr>
            <p:txBody>
              <a:bodyPr/>
              <a:lstStyle/>
              <a:p>
                <a:r>
                  <a:rPr lang="zh-CN" altLang="en-US">
                    <a:noFill/>
                  </a:rPr>
                  <a:t> </a:t>
                </a:r>
              </a:p>
            </p:txBody>
          </p:sp>
        </mc:Fallback>
      </mc:AlternateContent>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mc:AlternateContent xmlns:mc="http://schemas.openxmlformats.org/markup-compatibility/2006">
        <mc:Choice xmlns:a14="http://schemas.microsoft.com/office/drawing/2010/main" Requires="a14">
          <p:sp>
            <p:nvSpPr>
              <p:cNvPr id="5" name="文本框 4"/>
              <p:cNvSpPr txBox="1"/>
              <p:nvPr/>
            </p:nvSpPr>
            <p:spPr>
              <a:xfrm>
                <a:off x="255658" y="608169"/>
                <a:ext cx="9036966" cy="2335383"/>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数据结构中常用的时间复杂度频率计数有</a:t>
                </a:r>
                <a:r>
                  <a:rPr lang="en-US" altLang="zh-CN" sz="2800" dirty="0">
                    <a:latin typeface="微软雅黑" panose="020B0503020204020204" pitchFamily="34" charset="-122"/>
                    <a:ea typeface="微软雅黑" panose="020B0503020204020204" pitchFamily="34" charset="-122"/>
                  </a:rPr>
                  <a:t>7</a:t>
                </a:r>
                <a:r>
                  <a:rPr lang="zh-CN" altLang="en-US" sz="2800" dirty="0">
                    <a:latin typeface="微软雅黑" panose="020B0503020204020204" pitchFamily="34" charset="-122"/>
                    <a:ea typeface="微软雅黑" panose="020B0503020204020204" pitchFamily="34" charset="-122"/>
                  </a:rPr>
                  <a:t>个：</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400" b="0" i="0" dirty="0">
                    <a:latin typeface="微软雅黑" panose="020B0503020204020204" pitchFamily="34" charset="-122"/>
                    <a:ea typeface="微软雅黑" panose="020B0503020204020204" pitchFamily="34" charset="-122"/>
                  </a:rPr>
                  <a:t>O</a:t>
                </a:r>
                <a:r>
                  <a:rPr lang="en-US" altLang="zh-CN" sz="24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1</m:t>
                    </m:r>
                    <m:r>
                      <m:rPr>
                        <m:nor/>
                      </m:rPr>
                      <a:rPr lang="en-US" altLang="zh-CN" sz="2400" dirty="0">
                        <a:latin typeface="微软雅黑" panose="020B0503020204020204" pitchFamily="34" charset="-122"/>
                        <a:ea typeface="微软雅黑" panose="020B0503020204020204" pitchFamily="34" charset="-122"/>
                      </a:rPr>
                      <m:t>)</m:t>
                    </m:r>
                  </m:oMath>
                </a14:m>
                <a:r>
                  <a:rPr lang="en-US" altLang="zh-CN" sz="2400" b="0" i="0" dirty="0">
                    <a:latin typeface="微软雅黑" panose="020B0503020204020204" pitchFamily="34" charset="-122"/>
                    <a:ea typeface="微软雅黑" panose="020B0503020204020204" pitchFamily="34" charset="-122"/>
                  </a:rPr>
                  <a:t>, </a:t>
                </a:r>
                <a:r>
                  <a:rPr lang="zh-CN" altLang="en-US" sz="2400" b="0" i="0" dirty="0">
                    <a:latin typeface="微软雅黑" panose="020B0503020204020204" pitchFamily="34" charset="-122"/>
                    <a:ea typeface="微软雅黑" panose="020B0503020204020204" pitchFamily="34" charset="-122"/>
                  </a:rPr>
                  <a:t>常数型                   </a:t>
                </a:r>
                <a:r>
                  <a:rPr lang="en-US" altLang="zh-CN" sz="2400" dirty="0">
                    <a:latin typeface="微软雅黑" panose="020B0503020204020204" pitchFamily="34" charset="-122"/>
                    <a:ea typeface="微软雅黑" panose="020B0503020204020204" pitchFamily="34" charset="-122"/>
                  </a:rPr>
                  <a:t>O(</a:t>
                </a:r>
                <a14:m>
                  <m:oMath xmlns:m="http://schemas.openxmlformats.org/officeDocument/2006/math">
                    <m:r>
                      <m:rPr>
                        <m:sty m:val="p"/>
                      </m:rPr>
                      <a:rPr lang="en-US" altLang="zh-CN" sz="2400" b="0" i="0" smtClean="0">
                        <a:latin typeface="Cambria Math" panose="02040503050406030204" pitchFamily="18" charset="0"/>
                        <a:ea typeface="微软雅黑" panose="020B0503020204020204" pitchFamily="34" charset="-122"/>
                      </a:rPr>
                      <m:t>n</m:t>
                    </m:r>
                    <m:r>
                      <m:rPr>
                        <m:nor/>
                      </m:rPr>
                      <a:rPr lang="en-US" altLang="zh-CN" sz="2400" dirty="0">
                        <a:latin typeface="微软雅黑" panose="020B0503020204020204" pitchFamily="34" charset="-122"/>
                        <a:ea typeface="微软雅黑" panose="020B0503020204020204" pitchFamily="34" charset="-122"/>
                      </a:rPr>
                      <m:t>)</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线性型                </a:t>
                </a:r>
                <a:r>
                  <a:rPr lang="en-US" altLang="zh-CN" sz="2400" dirty="0">
                    <a:latin typeface="微软雅黑" panose="020B0503020204020204" pitchFamily="34" charset="-122"/>
                    <a:ea typeface="微软雅黑" panose="020B0503020204020204" pitchFamily="34" charset="-122"/>
                  </a:rPr>
                  <a:t>O(</a:t>
                </a:r>
                <a14:m>
                  <m:oMath xmlns:m="http://schemas.openxmlformats.org/officeDocument/2006/math">
                    <m:sSup>
                      <m:sSupPr>
                        <m:ctrlPr>
                          <a:rPr lang="en-US" altLang="zh-CN" sz="2400" i="1">
                            <a:latin typeface="Cambria Math" panose="02040503050406030204" pitchFamily="18" charset="0"/>
                            <a:ea typeface="微软雅黑" panose="020B0503020204020204" pitchFamily="34" charset="-122"/>
                          </a:rPr>
                        </m:ctrlPr>
                      </m:sSupPr>
                      <m:e>
                        <m:r>
                          <m:rPr>
                            <m:sty m:val="p"/>
                          </m:rPr>
                          <a:rPr lang="en-US" altLang="zh-CN" sz="2400">
                            <a:latin typeface="Cambria Math" panose="02040503050406030204" pitchFamily="18" charset="0"/>
                            <a:ea typeface="微软雅黑" panose="020B0503020204020204" pitchFamily="34" charset="-122"/>
                          </a:rPr>
                          <m:t>n</m:t>
                        </m:r>
                      </m:e>
                      <m:sup>
                        <m:r>
                          <a:rPr lang="en-US" altLang="zh-CN" sz="2400">
                            <a:latin typeface="Cambria Math" panose="02040503050406030204" pitchFamily="18" charset="0"/>
                            <a:ea typeface="微软雅黑" panose="020B0503020204020204" pitchFamily="34" charset="-122"/>
                          </a:rPr>
                          <m:t>2</m:t>
                        </m:r>
                      </m:sup>
                    </m:sSup>
                    <m:r>
                      <m:rPr>
                        <m:nor/>
                      </m:rPr>
                      <a:rPr lang="en-US" altLang="zh-CN" sz="2400" dirty="0">
                        <a:latin typeface="微软雅黑" panose="020B0503020204020204" pitchFamily="34" charset="-122"/>
                        <a:ea typeface="微软雅黑" panose="020B0503020204020204" pitchFamily="34" charset="-122"/>
                      </a:rPr>
                      <m:t>)</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平方型</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O(</a:t>
                </a:r>
                <a14:m>
                  <m:oMath xmlns:m="http://schemas.openxmlformats.org/officeDocument/2006/math">
                    <m:sSup>
                      <m:sSupPr>
                        <m:ctrlPr>
                          <a:rPr lang="en-US" altLang="zh-CN" sz="2400" i="1">
                            <a:latin typeface="Cambria Math" panose="02040503050406030204" pitchFamily="18" charset="0"/>
                            <a:ea typeface="微软雅黑" panose="020B0503020204020204" pitchFamily="34" charset="-122"/>
                          </a:rPr>
                        </m:ctrlPr>
                      </m:sSupPr>
                      <m:e>
                        <m:r>
                          <m:rPr>
                            <m:sty m:val="p"/>
                          </m:rPr>
                          <a:rPr lang="en-US" altLang="zh-CN" sz="2400">
                            <a:latin typeface="Cambria Math" panose="02040503050406030204" pitchFamily="18" charset="0"/>
                            <a:ea typeface="微软雅黑" panose="020B0503020204020204" pitchFamily="34" charset="-122"/>
                          </a:rPr>
                          <m:t>n</m:t>
                        </m:r>
                      </m:e>
                      <m:sup>
                        <m:r>
                          <a:rPr lang="en-US" altLang="zh-CN" sz="2400" b="0" i="0" smtClean="0">
                            <a:latin typeface="Cambria Math" panose="02040503050406030204" pitchFamily="18" charset="0"/>
                            <a:ea typeface="微软雅黑" panose="020B0503020204020204" pitchFamily="34" charset="-122"/>
                          </a:rPr>
                          <m:t>3</m:t>
                        </m:r>
                      </m:sup>
                    </m:sSup>
                    <m:r>
                      <m:rPr>
                        <m:nor/>
                      </m:rPr>
                      <a:rPr lang="en-US" altLang="zh-CN" sz="2400" dirty="0">
                        <a:latin typeface="微软雅黑" panose="020B0503020204020204" pitchFamily="34" charset="-122"/>
                        <a:ea typeface="微软雅黑" panose="020B0503020204020204" pitchFamily="34" charset="-122"/>
                      </a:rPr>
                      <m:t>)</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立方型                 </a:t>
                </a:r>
                <a:r>
                  <a:rPr lang="en-US" altLang="zh-CN" sz="2400" dirty="0">
                    <a:latin typeface="微软雅黑" panose="020B0503020204020204" pitchFamily="34" charset="-122"/>
                    <a:ea typeface="微软雅黑" panose="020B0503020204020204" pitchFamily="34" charset="-122"/>
                  </a:rPr>
                  <a:t>O(</a:t>
                </a:r>
                <a14:m>
                  <m:oMath xmlns:m="http://schemas.openxmlformats.org/officeDocument/2006/math">
                    <m:sSup>
                      <m:sSupPr>
                        <m:ctrlPr>
                          <a:rPr lang="en-US" altLang="zh-CN" sz="2400" i="1">
                            <a:latin typeface="Cambria Math" panose="02040503050406030204" pitchFamily="18" charset="0"/>
                            <a:ea typeface="微软雅黑" panose="020B0503020204020204" pitchFamily="34" charset="-122"/>
                          </a:rPr>
                        </m:ctrlPr>
                      </m:sSupPr>
                      <m:e>
                        <m:r>
                          <a:rPr lang="en-US" altLang="zh-CN" sz="2400" b="0" i="0" smtClean="0">
                            <a:latin typeface="Cambria Math" panose="02040503050406030204" pitchFamily="18" charset="0"/>
                            <a:ea typeface="微软雅黑" panose="020B0503020204020204" pitchFamily="34" charset="-122"/>
                          </a:rPr>
                          <m:t>2</m:t>
                        </m:r>
                      </m:e>
                      <m:sup>
                        <m:r>
                          <m:rPr>
                            <m:sty m:val="p"/>
                          </m:rPr>
                          <a:rPr lang="en-US" altLang="zh-CN" sz="2400" i="1" smtClean="0">
                            <a:latin typeface="Cambria Math" panose="02040503050406030204" pitchFamily="18" charset="0"/>
                            <a:ea typeface="微软雅黑" panose="020B0503020204020204" pitchFamily="34" charset="-122"/>
                          </a:rPr>
                          <m:t>n</m:t>
                        </m:r>
                      </m:sup>
                    </m:sSup>
                    <m:r>
                      <m:rPr>
                        <m:nor/>
                      </m:rPr>
                      <a:rPr lang="en-US" altLang="zh-CN" sz="2400" dirty="0">
                        <a:latin typeface="微软雅黑" panose="020B0503020204020204" pitchFamily="34" charset="-122"/>
                        <a:ea typeface="微软雅黑" panose="020B0503020204020204" pitchFamily="34" charset="-122"/>
                      </a:rPr>
                      <m:t>)</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指数型            </a:t>
                </a:r>
                <a:r>
                  <a:rPr lang="en-US" altLang="zh-CN" sz="2400" dirty="0">
                    <a:latin typeface="微软雅黑" panose="020B0503020204020204" pitchFamily="34" charset="-122"/>
                    <a:ea typeface="微软雅黑" panose="020B0503020204020204" pitchFamily="34" charset="-122"/>
                  </a:rPr>
                  <a:t>O(</a:t>
                </a:r>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r>
                          <m:rPr>
                            <m:sty m:val="p"/>
                          </m:rPr>
                          <a:rPr lang="en-US" altLang="zh-CN" sz="2400" i="0">
                            <a:latin typeface="Cambria Math" panose="02040503050406030204" pitchFamily="18" charset="0"/>
                            <a:ea typeface="微软雅黑" panose="020B0503020204020204" pitchFamily="34" charset="-122"/>
                          </a:rPr>
                          <m:t>log</m:t>
                        </m:r>
                      </m:e>
                      <m:sub>
                        <m:r>
                          <a:rPr lang="en-US" altLang="zh-CN" sz="2400" b="0" i="0" smtClean="0">
                            <a:latin typeface="Cambria Math" panose="02040503050406030204" pitchFamily="18" charset="0"/>
                            <a:ea typeface="微软雅黑" panose="020B0503020204020204" pitchFamily="34" charset="-122"/>
                          </a:rPr>
                          <m:t>2</m:t>
                        </m:r>
                      </m:sub>
                    </m:sSub>
                    <m:r>
                      <m:rPr>
                        <m:sty m:val="p"/>
                      </m:rPr>
                      <a:rPr lang="en-US" altLang="zh-CN" sz="2400" b="0" i="0" smtClean="0">
                        <a:latin typeface="Cambria Math" panose="02040503050406030204" pitchFamily="18" charset="0"/>
                        <a:ea typeface="微软雅黑" panose="020B0503020204020204" pitchFamily="34" charset="-122"/>
                      </a:rPr>
                      <m:t>n</m:t>
                    </m:r>
                    <m:r>
                      <m:rPr>
                        <m:nor/>
                      </m:rPr>
                      <a:rPr lang="en-US" altLang="zh-CN" sz="2400" dirty="0">
                        <a:latin typeface="微软雅黑" panose="020B0503020204020204" pitchFamily="34" charset="-122"/>
                        <a:ea typeface="微软雅黑" panose="020B0503020204020204" pitchFamily="34" charset="-122"/>
                      </a:rPr>
                      <m:t>)</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对数型</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O(</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m:rPr>
                            <m:sty m:val="p"/>
                          </m:rPr>
                          <a:rPr lang="en-US" altLang="zh-CN" sz="2400" b="0" i="0" smtClean="0">
                            <a:latin typeface="Cambria Math" panose="02040503050406030204" pitchFamily="18" charset="0"/>
                            <a:ea typeface="微软雅黑" panose="020B0503020204020204" pitchFamily="34" charset="-122"/>
                          </a:rPr>
                          <m:t>n</m:t>
                        </m:r>
                        <m:r>
                          <m:rPr>
                            <m:sty m:val="p"/>
                          </m:rPr>
                          <a:rPr lang="en-US" altLang="zh-CN" sz="2400">
                            <a:latin typeface="Cambria Math" panose="02040503050406030204" pitchFamily="18" charset="0"/>
                            <a:ea typeface="微软雅黑" panose="020B0503020204020204" pitchFamily="34" charset="-122"/>
                          </a:rPr>
                          <m:t>log</m:t>
                        </m:r>
                      </m:e>
                      <m:sub>
                        <m:r>
                          <a:rPr lang="en-US" altLang="zh-CN" sz="2400">
                            <a:latin typeface="Cambria Math" panose="02040503050406030204" pitchFamily="18" charset="0"/>
                            <a:ea typeface="微软雅黑" panose="020B0503020204020204" pitchFamily="34" charset="-122"/>
                          </a:rPr>
                          <m:t>2</m:t>
                        </m:r>
                      </m:sub>
                    </m:sSub>
                    <m:r>
                      <m:rPr>
                        <m:sty m:val="p"/>
                      </m:rPr>
                      <a:rPr lang="en-US" altLang="zh-CN" sz="2400">
                        <a:latin typeface="Cambria Math" panose="02040503050406030204" pitchFamily="18" charset="0"/>
                        <a:ea typeface="微软雅黑" panose="020B0503020204020204" pitchFamily="34" charset="-122"/>
                      </a:rPr>
                      <m:t>n</m:t>
                    </m:r>
                    <m:r>
                      <m:rPr>
                        <m:nor/>
                      </m:rPr>
                      <a:rPr lang="en-US" altLang="zh-CN" sz="2400" dirty="0">
                        <a:latin typeface="微软雅黑" panose="020B0503020204020204" pitchFamily="34" charset="-122"/>
                        <a:ea typeface="微软雅黑" panose="020B0503020204020204" pitchFamily="34" charset="-122"/>
                      </a:rPr>
                      <m:t>)</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二维型</a:t>
                </a:r>
                <a:endParaRPr lang="en-US" altLang="zh-CN" sz="2400" dirty="0">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255658" y="608169"/>
                <a:ext cx="9036966" cy="2335383"/>
              </a:xfrm>
              <a:prstGeom prst="rect">
                <a:avLst/>
              </a:prstGeom>
              <a:blipFill rotWithShape="1">
                <a:blip r:embed="rId1"/>
                <a:stretch>
                  <a:fillRect l="-4" t="-20" b="-2107"/>
                </a:stretch>
              </a:blipFill>
            </p:spPr>
            <p:txBody>
              <a:bodyPr/>
              <a:lstStyle/>
              <a:p>
                <a:r>
                  <a:rPr lang="zh-CN" altLang="en-US">
                    <a:noFill/>
                  </a:rPr>
                  <a:t> </a:t>
                </a:r>
              </a:p>
            </p:txBody>
          </p:sp>
        </mc:Fallback>
      </mc:AlternateContent>
      <p:graphicFrame>
        <p:nvGraphicFramePr>
          <p:cNvPr id="2" name="表格 2"/>
          <p:cNvGraphicFramePr>
            <a:graphicFrameLocks noGrp="1"/>
          </p:cNvGraphicFramePr>
          <p:nvPr/>
        </p:nvGraphicFramePr>
        <p:xfrm>
          <a:off x="54591" y="3757248"/>
          <a:ext cx="5506115" cy="2682240"/>
        </p:xfrm>
        <a:graphic>
          <a:graphicData uri="http://schemas.openxmlformats.org/drawingml/2006/table">
            <a:tbl>
              <a:tblPr firstRow="1" bandRow="1">
                <a:tableStyleId>{5C22544A-7EE6-4342-B048-85BDC9FD1C3A}</a:tableStyleId>
              </a:tblPr>
              <a:tblGrid>
                <a:gridCol w="948519"/>
                <a:gridCol w="566383"/>
                <a:gridCol w="989462"/>
                <a:gridCol w="668741"/>
                <a:gridCol w="835887"/>
                <a:gridCol w="1497123"/>
              </a:tblGrid>
              <a:tr h="457200">
                <a:tc>
                  <a:txBody>
                    <a:bodyPr/>
                    <a:lstStyle/>
                    <a:p>
                      <a:endParaRPr lang="zh-CN"/>
                    </a:p>
                  </a:txBody>
                  <a:tcPr>
                    <a:blipFill>
                      <a:blip r:embed="rId2"/>
                      <a:stretch>
                        <a:fillRect l="-641" t="-9333" r="-482692" b="-508000"/>
                      </a:stretch>
                    </a:blipFill>
                  </a:tcPr>
                </a:tc>
                <a:tc>
                  <a:txBody>
                    <a:bodyPr/>
                    <a:lstStyle/>
                    <a:p>
                      <a:pPr algn="ctr"/>
                      <a:r>
                        <a:rPr lang="en-US" altLang="zh-CN" sz="2400" dirty="0"/>
                        <a:t>n</a:t>
                      </a:r>
                      <a:endParaRPr lang="zh-CN" altLang="en-US" sz="2400" dirty="0"/>
                    </a:p>
                  </a:txBody>
                  <a:tcPr/>
                </a:tc>
                <a:tc>
                  <a:txBody>
                    <a:bodyPr/>
                    <a:lstStyle/>
                    <a:p>
                      <a:endParaRPr lang="zh-CN"/>
                    </a:p>
                  </a:txBody>
                  <a:tcPr>
                    <a:blipFill>
                      <a:blip r:embed="rId2"/>
                      <a:stretch>
                        <a:fillRect l="-153374" t="-9333" r="-304908" b="-508000"/>
                      </a:stretch>
                    </a:blipFill>
                  </a:tcPr>
                </a:tc>
                <a:tc>
                  <a:txBody>
                    <a:bodyPr/>
                    <a:lstStyle/>
                    <a:p>
                      <a:endParaRPr lang="zh-CN"/>
                    </a:p>
                  </a:txBody>
                  <a:tcPr>
                    <a:blipFill>
                      <a:blip r:embed="rId2"/>
                      <a:stretch>
                        <a:fillRect l="-375455" t="-9333" r="-351818" b="-508000"/>
                      </a:stretch>
                    </a:blipFill>
                  </a:tcPr>
                </a:tc>
                <a:tc>
                  <a:txBody>
                    <a:bodyPr/>
                    <a:lstStyle/>
                    <a:p>
                      <a:endParaRPr lang="zh-CN"/>
                    </a:p>
                  </a:txBody>
                  <a:tcPr>
                    <a:blipFill>
                      <a:blip r:embed="rId2"/>
                      <a:stretch>
                        <a:fillRect l="-381752" t="-9333" r="-182482" b="-508000"/>
                      </a:stretch>
                    </a:blipFill>
                  </a:tcPr>
                </a:tc>
                <a:tc>
                  <a:txBody>
                    <a:bodyPr/>
                    <a:lstStyle/>
                    <a:p>
                      <a:endParaRPr lang="zh-CN"/>
                    </a:p>
                  </a:txBody>
                  <a:tcPr>
                    <a:blipFill>
                      <a:blip r:embed="rId2"/>
                      <a:stretch>
                        <a:fillRect l="-268293" t="-9333" r="-1626" b="-508000"/>
                      </a:stretch>
                    </a:blipFill>
                  </a:tcPr>
                </a:tc>
              </a:tr>
              <a:tr h="370840">
                <a:tc>
                  <a:txBody>
                    <a:bodyPr/>
                    <a:lstStyle/>
                    <a:p>
                      <a:pPr algn="ctr"/>
                      <a:r>
                        <a:rPr lang="en-US" altLang="zh-CN" sz="1800" dirty="0"/>
                        <a:t>0</a:t>
                      </a:r>
                      <a:endParaRPr lang="zh-CN" altLang="en-US" sz="1800" dirty="0"/>
                    </a:p>
                  </a:txBody>
                  <a:tcPr/>
                </a:tc>
                <a:tc>
                  <a:txBody>
                    <a:bodyPr/>
                    <a:lstStyle/>
                    <a:p>
                      <a:r>
                        <a:rPr lang="en-US" altLang="zh-CN" sz="1800" dirty="0"/>
                        <a:t>1</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1</a:t>
                      </a:r>
                      <a:endParaRPr lang="zh-CN" altLang="en-US" sz="1800" dirty="0"/>
                    </a:p>
                  </a:txBody>
                  <a:tcPr/>
                </a:tc>
                <a:tc>
                  <a:txBody>
                    <a:bodyPr/>
                    <a:lstStyle/>
                    <a:p>
                      <a:r>
                        <a:rPr lang="en-US" altLang="zh-CN" sz="1800" dirty="0"/>
                        <a:t>1</a:t>
                      </a:r>
                      <a:endParaRPr lang="zh-CN" altLang="en-US" sz="1800" dirty="0"/>
                    </a:p>
                  </a:txBody>
                  <a:tcPr/>
                </a:tc>
                <a:tc>
                  <a:txBody>
                    <a:bodyPr/>
                    <a:lstStyle/>
                    <a:p>
                      <a:r>
                        <a:rPr lang="en-US" altLang="zh-CN" sz="1800" dirty="0"/>
                        <a:t>2</a:t>
                      </a:r>
                      <a:endParaRPr lang="zh-CN" altLang="en-US" sz="1800" dirty="0"/>
                    </a:p>
                  </a:txBody>
                  <a:tcPr/>
                </a:tc>
              </a:tr>
              <a:tr h="370840">
                <a:tc>
                  <a:txBody>
                    <a:bodyPr/>
                    <a:lstStyle/>
                    <a:p>
                      <a:pPr algn="ctr"/>
                      <a:r>
                        <a:rPr lang="en-US" altLang="zh-CN" sz="1800" dirty="0"/>
                        <a:t>1</a:t>
                      </a:r>
                      <a:endParaRPr lang="zh-CN" altLang="en-US" sz="1800" dirty="0"/>
                    </a:p>
                  </a:txBody>
                  <a:tcPr/>
                </a:tc>
                <a:tc>
                  <a:txBody>
                    <a:bodyPr/>
                    <a:lstStyle/>
                    <a:p>
                      <a:r>
                        <a:rPr lang="en-US" altLang="zh-CN" sz="1800" dirty="0"/>
                        <a:t>2</a:t>
                      </a:r>
                      <a:endParaRPr lang="zh-CN" altLang="en-US" sz="1800" dirty="0"/>
                    </a:p>
                  </a:txBody>
                  <a:tcPr/>
                </a:tc>
                <a:tc>
                  <a:txBody>
                    <a:bodyPr/>
                    <a:lstStyle/>
                    <a:p>
                      <a:r>
                        <a:rPr lang="en-US" altLang="zh-CN" sz="1800" dirty="0"/>
                        <a:t>2</a:t>
                      </a:r>
                      <a:endParaRPr lang="zh-CN" altLang="en-US" sz="1800" dirty="0"/>
                    </a:p>
                  </a:txBody>
                  <a:tcPr/>
                </a:tc>
                <a:tc>
                  <a:txBody>
                    <a:bodyPr/>
                    <a:lstStyle/>
                    <a:p>
                      <a:r>
                        <a:rPr lang="en-US" altLang="zh-CN" sz="1800" dirty="0"/>
                        <a:t>4</a:t>
                      </a:r>
                      <a:endParaRPr lang="zh-CN" altLang="en-US" sz="1800" dirty="0"/>
                    </a:p>
                  </a:txBody>
                  <a:tcPr/>
                </a:tc>
                <a:tc>
                  <a:txBody>
                    <a:bodyPr/>
                    <a:lstStyle/>
                    <a:p>
                      <a:r>
                        <a:rPr lang="en-US" altLang="zh-CN" sz="1800" dirty="0"/>
                        <a:t>8</a:t>
                      </a:r>
                      <a:endParaRPr lang="zh-CN" altLang="en-US" sz="1800" dirty="0"/>
                    </a:p>
                  </a:txBody>
                  <a:tcPr/>
                </a:tc>
                <a:tc>
                  <a:txBody>
                    <a:bodyPr/>
                    <a:lstStyle/>
                    <a:p>
                      <a:r>
                        <a:rPr lang="en-US" altLang="zh-CN" sz="1800" dirty="0"/>
                        <a:t>4</a:t>
                      </a:r>
                      <a:endParaRPr lang="zh-CN" altLang="en-US" sz="1800" dirty="0"/>
                    </a:p>
                  </a:txBody>
                  <a:tcPr/>
                </a:tc>
              </a:tr>
              <a:tr h="370840">
                <a:tc>
                  <a:txBody>
                    <a:bodyPr/>
                    <a:lstStyle/>
                    <a:p>
                      <a:pPr algn="ctr"/>
                      <a:r>
                        <a:rPr lang="en-US" altLang="zh-CN" sz="1800" dirty="0"/>
                        <a:t>2</a:t>
                      </a:r>
                      <a:endParaRPr lang="zh-CN" altLang="en-US" sz="1800" dirty="0"/>
                    </a:p>
                  </a:txBody>
                  <a:tcPr/>
                </a:tc>
                <a:tc>
                  <a:txBody>
                    <a:bodyPr/>
                    <a:lstStyle/>
                    <a:p>
                      <a:r>
                        <a:rPr lang="en-US" altLang="zh-CN" sz="1800" dirty="0"/>
                        <a:t>4</a:t>
                      </a:r>
                      <a:endParaRPr lang="zh-CN" altLang="en-US" sz="1800" dirty="0"/>
                    </a:p>
                  </a:txBody>
                  <a:tcPr/>
                </a:tc>
                <a:tc>
                  <a:txBody>
                    <a:bodyPr/>
                    <a:lstStyle/>
                    <a:p>
                      <a:r>
                        <a:rPr lang="en-US" altLang="zh-CN" sz="1800" dirty="0"/>
                        <a:t>8</a:t>
                      </a:r>
                      <a:endParaRPr lang="zh-CN" altLang="en-US" sz="1800" dirty="0"/>
                    </a:p>
                  </a:txBody>
                  <a:tcPr/>
                </a:tc>
                <a:tc>
                  <a:txBody>
                    <a:bodyPr/>
                    <a:lstStyle/>
                    <a:p>
                      <a:r>
                        <a:rPr lang="en-US" altLang="zh-CN" sz="1800" dirty="0"/>
                        <a:t>16</a:t>
                      </a:r>
                      <a:endParaRPr lang="zh-CN" altLang="en-US" sz="1800" dirty="0"/>
                    </a:p>
                  </a:txBody>
                  <a:tcPr/>
                </a:tc>
                <a:tc>
                  <a:txBody>
                    <a:bodyPr/>
                    <a:lstStyle/>
                    <a:p>
                      <a:r>
                        <a:rPr lang="en-US" altLang="zh-CN" sz="1800" dirty="0"/>
                        <a:t>64</a:t>
                      </a:r>
                      <a:endParaRPr lang="zh-CN" altLang="en-US" sz="1800" dirty="0"/>
                    </a:p>
                  </a:txBody>
                  <a:tcPr/>
                </a:tc>
                <a:tc>
                  <a:txBody>
                    <a:bodyPr/>
                    <a:lstStyle/>
                    <a:p>
                      <a:r>
                        <a:rPr lang="en-US" altLang="zh-CN" sz="1800" dirty="0"/>
                        <a:t>16</a:t>
                      </a:r>
                      <a:endParaRPr lang="zh-CN" altLang="en-US" sz="1800" dirty="0"/>
                    </a:p>
                  </a:txBody>
                  <a:tcPr/>
                </a:tc>
              </a:tr>
              <a:tr h="370840">
                <a:tc>
                  <a:txBody>
                    <a:bodyPr/>
                    <a:lstStyle/>
                    <a:p>
                      <a:pPr algn="ctr"/>
                      <a:r>
                        <a:rPr lang="en-US" altLang="zh-CN" sz="1800" dirty="0"/>
                        <a:t>3</a:t>
                      </a:r>
                      <a:endParaRPr lang="zh-CN" altLang="en-US" sz="1800" dirty="0"/>
                    </a:p>
                  </a:txBody>
                  <a:tcPr/>
                </a:tc>
                <a:tc>
                  <a:txBody>
                    <a:bodyPr/>
                    <a:lstStyle/>
                    <a:p>
                      <a:r>
                        <a:rPr lang="en-US" altLang="zh-CN" sz="1800" dirty="0"/>
                        <a:t>8</a:t>
                      </a:r>
                      <a:endParaRPr lang="zh-CN" altLang="en-US" sz="1800" dirty="0"/>
                    </a:p>
                  </a:txBody>
                  <a:tcPr/>
                </a:tc>
                <a:tc>
                  <a:txBody>
                    <a:bodyPr/>
                    <a:lstStyle/>
                    <a:p>
                      <a:r>
                        <a:rPr lang="en-US" altLang="zh-CN" sz="1800" dirty="0"/>
                        <a:t>24</a:t>
                      </a:r>
                      <a:endParaRPr lang="zh-CN" altLang="en-US" sz="1800" dirty="0"/>
                    </a:p>
                  </a:txBody>
                  <a:tcPr/>
                </a:tc>
                <a:tc>
                  <a:txBody>
                    <a:bodyPr/>
                    <a:lstStyle/>
                    <a:p>
                      <a:r>
                        <a:rPr lang="en-US" altLang="zh-CN" sz="1800" dirty="0"/>
                        <a:t>64</a:t>
                      </a:r>
                      <a:endParaRPr lang="zh-CN" altLang="en-US" sz="1800" dirty="0"/>
                    </a:p>
                  </a:txBody>
                  <a:tcPr/>
                </a:tc>
                <a:tc>
                  <a:txBody>
                    <a:bodyPr/>
                    <a:lstStyle/>
                    <a:p>
                      <a:r>
                        <a:rPr lang="en-US" altLang="zh-CN" sz="1800" dirty="0"/>
                        <a:t>512</a:t>
                      </a:r>
                      <a:endParaRPr lang="zh-CN" altLang="en-US" sz="1800" dirty="0"/>
                    </a:p>
                  </a:txBody>
                  <a:tcPr/>
                </a:tc>
                <a:tc>
                  <a:txBody>
                    <a:bodyPr/>
                    <a:lstStyle/>
                    <a:p>
                      <a:r>
                        <a:rPr lang="en-US" altLang="zh-CN" sz="1800" dirty="0"/>
                        <a:t>256</a:t>
                      </a:r>
                      <a:endParaRPr lang="zh-CN" altLang="en-US" sz="1800" dirty="0"/>
                    </a:p>
                  </a:txBody>
                  <a:tcPr/>
                </a:tc>
              </a:tr>
              <a:tr h="370840">
                <a:tc>
                  <a:txBody>
                    <a:bodyPr/>
                    <a:lstStyle/>
                    <a:p>
                      <a:pPr algn="ctr"/>
                      <a:r>
                        <a:rPr lang="en-US" altLang="zh-CN" sz="1800" dirty="0"/>
                        <a:t>4</a:t>
                      </a:r>
                      <a:endParaRPr lang="zh-CN" altLang="en-US" sz="1800" dirty="0"/>
                    </a:p>
                  </a:txBody>
                  <a:tcPr/>
                </a:tc>
                <a:tc>
                  <a:txBody>
                    <a:bodyPr/>
                    <a:lstStyle/>
                    <a:p>
                      <a:r>
                        <a:rPr lang="en-US" altLang="zh-CN" sz="1800" dirty="0"/>
                        <a:t>16</a:t>
                      </a:r>
                      <a:endParaRPr lang="zh-CN" altLang="en-US" sz="1800" dirty="0"/>
                    </a:p>
                  </a:txBody>
                  <a:tcPr/>
                </a:tc>
                <a:tc>
                  <a:txBody>
                    <a:bodyPr/>
                    <a:lstStyle/>
                    <a:p>
                      <a:r>
                        <a:rPr lang="en-US" altLang="zh-CN" sz="1800" dirty="0"/>
                        <a:t>64</a:t>
                      </a:r>
                      <a:endParaRPr lang="zh-CN" altLang="en-US" sz="1800" dirty="0"/>
                    </a:p>
                  </a:txBody>
                  <a:tcPr/>
                </a:tc>
                <a:tc>
                  <a:txBody>
                    <a:bodyPr/>
                    <a:lstStyle/>
                    <a:p>
                      <a:r>
                        <a:rPr lang="en-US" altLang="zh-CN" sz="1800" dirty="0"/>
                        <a:t>256</a:t>
                      </a:r>
                      <a:endParaRPr lang="zh-CN" altLang="en-US" sz="1800" dirty="0"/>
                    </a:p>
                  </a:txBody>
                  <a:tcPr/>
                </a:tc>
                <a:tc>
                  <a:txBody>
                    <a:bodyPr/>
                    <a:lstStyle/>
                    <a:p>
                      <a:r>
                        <a:rPr lang="en-US" altLang="zh-CN" sz="1800" dirty="0"/>
                        <a:t>5096</a:t>
                      </a:r>
                      <a:endParaRPr lang="zh-CN" altLang="en-US" sz="1800" dirty="0"/>
                    </a:p>
                  </a:txBody>
                  <a:tcPr/>
                </a:tc>
                <a:tc>
                  <a:txBody>
                    <a:bodyPr/>
                    <a:lstStyle/>
                    <a:p>
                      <a:r>
                        <a:rPr lang="en-US" altLang="zh-CN" sz="1800" dirty="0"/>
                        <a:t>65536</a:t>
                      </a:r>
                      <a:endParaRPr lang="zh-CN" altLang="en-US" sz="1800" dirty="0"/>
                    </a:p>
                  </a:txBody>
                  <a:tcPr/>
                </a:tc>
              </a:tr>
              <a:tr h="370840">
                <a:tc>
                  <a:txBody>
                    <a:bodyPr/>
                    <a:lstStyle/>
                    <a:p>
                      <a:pPr algn="ctr"/>
                      <a:r>
                        <a:rPr lang="en-US" altLang="zh-CN" sz="1800" dirty="0"/>
                        <a:t>5</a:t>
                      </a:r>
                      <a:endParaRPr lang="zh-CN" altLang="en-US" sz="1800" dirty="0"/>
                    </a:p>
                  </a:txBody>
                  <a:tcPr/>
                </a:tc>
                <a:tc>
                  <a:txBody>
                    <a:bodyPr/>
                    <a:lstStyle/>
                    <a:p>
                      <a:r>
                        <a:rPr lang="en-US" altLang="zh-CN" sz="1800" dirty="0"/>
                        <a:t>32</a:t>
                      </a:r>
                      <a:endParaRPr lang="zh-CN" altLang="en-US" sz="1800" dirty="0"/>
                    </a:p>
                  </a:txBody>
                  <a:tcPr/>
                </a:tc>
                <a:tc>
                  <a:txBody>
                    <a:bodyPr/>
                    <a:lstStyle/>
                    <a:p>
                      <a:r>
                        <a:rPr lang="en-US" altLang="zh-CN" sz="1800" dirty="0"/>
                        <a:t>160</a:t>
                      </a:r>
                      <a:endParaRPr lang="zh-CN" altLang="en-US" sz="1800" dirty="0"/>
                    </a:p>
                  </a:txBody>
                  <a:tcPr/>
                </a:tc>
                <a:tc>
                  <a:txBody>
                    <a:bodyPr/>
                    <a:lstStyle/>
                    <a:p>
                      <a:r>
                        <a:rPr lang="en-US" altLang="zh-CN" sz="1800" dirty="0"/>
                        <a:t>1024</a:t>
                      </a:r>
                      <a:endParaRPr lang="zh-CN" altLang="en-US" sz="1800" dirty="0"/>
                    </a:p>
                  </a:txBody>
                  <a:tcPr/>
                </a:tc>
                <a:tc>
                  <a:txBody>
                    <a:bodyPr/>
                    <a:lstStyle/>
                    <a:p>
                      <a:r>
                        <a:rPr lang="en-US" altLang="zh-CN" sz="1800" dirty="0"/>
                        <a:t>32768</a:t>
                      </a:r>
                      <a:endParaRPr lang="zh-CN" altLang="en-US" sz="1800" dirty="0"/>
                    </a:p>
                  </a:txBody>
                  <a:tcPr/>
                </a:tc>
                <a:tc>
                  <a:txBody>
                    <a:bodyPr/>
                    <a:lstStyle/>
                    <a:p>
                      <a:r>
                        <a:rPr lang="en-US" altLang="zh-CN" sz="1800" dirty="0"/>
                        <a:t>2147483648</a:t>
                      </a:r>
                      <a:endParaRPr lang="zh-CN" altLang="en-US" sz="1800" dirty="0"/>
                    </a:p>
                  </a:txBody>
                  <a:tcPr/>
                </a:tc>
              </a:tr>
            </a:tbl>
          </a:graphicData>
        </a:graphic>
      </p:graphicFrame>
      <p:sp>
        <p:nvSpPr>
          <p:cNvPr id="6" name="文本框 5"/>
          <p:cNvSpPr txBox="1"/>
          <p:nvPr/>
        </p:nvSpPr>
        <p:spPr>
          <a:xfrm>
            <a:off x="143837" y="3152527"/>
            <a:ext cx="541686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按时间复杂度由小到大排列的频率表：</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677757" y="2898785"/>
            <a:ext cx="3278850" cy="3351046"/>
          </a:xfrm>
          <a:prstGeom prst="rect">
            <a:avLst/>
          </a:prstGeom>
          <a:noFill/>
          <a:ln>
            <a:solidFill>
              <a:srgbClr val="FF0000"/>
            </a:solidFill>
          </a:ln>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一般讲：</a:t>
            </a:r>
            <a:r>
              <a:rPr lang="zh-CN" altLang="en-US" sz="2400" dirty="0">
                <a:solidFill>
                  <a:srgbClr val="FF0000"/>
                </a:solidFill>
                <a:latin typeface="微软雅黑" panose="020B0503020204020204" pitchFamily="34" charset="-122"/>
                <a:ea typeface="微软雅黑" panose="020B0503020204020204" pitchFamily="34" charset="-122"/>
              </a:rPr>
              <a:t>前</a:t>
            </a:r>
            <a:r>
              <a:rPr lang="en-US" altLang="zh-CN" sz="2400" dirty="0">
                <a:solidFill>
                  <a:srgbClr val="FF0000"/>
                </a:solidFill>
                <a:latin typeface="微软雅黑" panose="020B0503020204020204" pitchFamily="34" charset="-122"/>
                <a:ea typeface="微软雅黑" panose="020B0503020204020204" pitchFamily="34" charset="-122"/>
              </a:rPr>
              <a:t>3</a:t>
            </a:r>
            <a:r>
              <a:rPr lang="zh-CN" altLang="en-US" sz="2400" dirty="0">
                <a:solidFill>
                  <a:srgbClr val="FF0000"/>
                </a:solidFill>
                <a:latin typeface="微软雅黑" panose="020B0503020204020204" pitchFamily="34" charset="-122"/>
                <a:ea typeface="微软雅黑" panose="020B0503020204020204" pitchFamily="34" charset="-122"/>
              </a:rPr>
              <a:t>种</a:t>
            </a:r>
            <a:r>
              <a:rPr lang="zh-CN" altLang="en-US" sz="2400" dirty="0">
                <a:latin typeface="微软雅黑" panose="020B0503020204020204" pitchFamily="34" charset="-122"/>
                <a:ea typeface="微软雅黑" panose="020B0503020204020204" pitchFamily="34" charset="-122"/>
              </a:rPr>
              <a:t>可实现，</a:t>
            </a:r>
            <a:r>
              <a:rPr lang="zh-CN" altLang="en-US" sz="2400" dirty="0">
                <a:solidFill>
                  <a:srgbClr val="FF0000"/>
                </a:solidFill>
                <a:latin typeface="微软雅黑" panose="020B0503020204020204" pitchFamily="34" charset="-122"/>
                <a:ea typeface="微软雅黑" panose="020B0503020204020204" pitchFamily="34" charset="-122"/>
              </a:rPr>
              <a:t>后</a:t>
            </a:r>
            <a:r>
              <a:rPr lang="en-US" altLang="zh-CN" sz="2400" dirty="0">
                <a:solidFill>
                  <a:srgbClr val="FF0000"/>
                </a:solidFill>
                <a:latin typeface="微软雅黑" panose="020B0503020204020204" pitchFamily="34" charset="-122"/>
                <a:ea typeface="微软雅黑" panose="020B0503020204020204" pitchFamily="34" charset="-122"/>
              </a:rPr>
              <a:t>3</a:t>
            </a:r>
            <a:r>
              <a:rPr lang="zh-CN" altLang="en-US" sz="2400" dirty="0">
                <a:solidFill>
                  <a:srgbClr val="FF0000"/>
                </a:solidFill>
                <a:latin typeface="微软雅黑" panose="020B0503020204020204" pitchFamily="34" charset="-122"/>
                <a:ea typeface="微软雅黑" panose="020B0503020204020204" pitchFamily="34" charset="-122"/>
              </a:rPr>
              <a:t>种</a:t>
            </a:r>
            <a:r>
              <a:rPr lang="zh-CN" altLang="en-US" sz="2400" dirty="0">
                <a:latin typeface="微软雅黑" panose="020B0503020204020204" pitchFamily="34" charset="-122"/>
                <a:ea typeface="微软雅黑" panose="020B0503020204020204" pitchFamily="34" charset="-122"/>
              </a:rPr>
              <a:t>虽理论上是可实现的，实际上只有对</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限制在很小范围才有意义，当</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较大时，不可能实现。</a:t>
            </a: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3" name="文本框 2"/>
          <p:cNvSpPr txBox="1"/>
          <p:nvPr/>
        </p:nvSpPr>
        <p:spPr>
          <a:xfrm>
            <a:off x="538224" y="896383"/>
            <a:ext cx="8125427" cy="2139881"/>
          </a:xfrm>
          <a:prstGeom prst="rect">
            <a:avLst/>
          </a:prstGeom>
          <a:noFill/>
        </p:spPr>
        <p:txBody>
          <a:bodyPr wrap="square" rtlCol="0">
            <a:spAutoFit/>
          </a:bodyPr>
          <a:lstStyle/>
          <a:p>
            <a:pPr>
              <a:lnSpc>
                <a:spcPct val="150000"/>
              </a:lnSpc>
            </a:pPr>
            <a:r>
              <a:rPr lang="zh-CN" altLang="en-US" sz="3600" dirty="0">
                <a:latin typeface="微软雅黑" panose="020B0503020204020204" pitchFamily="34" charset="-122"/>
                <a:ea typeface="微软雅黑" panose="020B0503020204020204" pitchFamily="34" charset="-122"/>
              </a:rPr>
              <a:t>算法的空间性能分析：</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       一个算法的占用空间是指算法实际占用的辅助空间的总和。</a:t>
            </a:r>
            <a:endParaRPr lang="en-US" altLang="zh-CN" sz="28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7" name="文本框 6"/>
          <p:cNvSpPr txBox="1"/>
          <p:nvPr/>
        </p:nvSpPr>
        <p:spPr>
          <a:xfrm>
            <a:off x="538224" y="5251023"/>
            <a:ext cx="8042275" cy="1308884"/>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       算法空间分析度量的标准，并不是计算实际占用空间，而是计算整个算法的</a:t>
            </a:r>
            <a:r>
              <a:rPr lang="zh-CN" altLang="en-US" sz="2800" dirty="0">
                <a:solidFill>
                  <a:srgbClr val="FF0000"/>
                </a:solidFill>
                <a:latin typeface="微软雅黑" panose="020B0503020204020204" pitchFamily="34" charset="-122"/>
                <a:ea typeface="微软雅黑" panose="020B0503020204020204" pitchFamily="34" charset="-122"/>
              </a:rPr>
              <a:t>辅助空间</a:t>
            </a:r>
            <a:r>
              <a:rPr lang="zh-CN" altLang="en-US" sz="2800" dirty="0">
                <a:latin typeface="微软雅黑" panose="020B0503020204020204" pitchFamily="34" charset="-122"/>
                <a:ea typeface="微软雅黑" panose="020B0503020204020204" pitchFamily="34" charset="-122"/>
              </a:rPr>
              <a:t>单元个数。</a:t>
            </a:r>
            <a:endParaRPr lang="zh-CN" altLang="en-US" sz="2800" dirty="0">
              <a:latin typeface="微软雅黑" panose="020B0503020204020204" pitchFamily="34" charset="-122"/>
              <a:ea typeface="微软雅黑" panose="020B0503020204020204" pitchFamily="34" charset="-122"/>
            </a:endParaRPr>
          </a:p>
        </p:txBody>
      </p:sp>
      <p:sp>
        <p:nvSpPr>
          <p:cNvPr id="8" name="矩形 7"/>
          <p:cNvSpPr/>
          <p:nvPr/>
        </p:nvSpPr>
        <p:spPr>
          <a:xfrm>
            <a:off x="790635" y="3390980"/>
            <a:ext cx="962168" cy="825420"/>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752803" y="3390980"/>
            <a:ext cx="962168" cy="825420"/>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714971" y="3390980"/>
            <a:ext cx="962168" cy="825420"/>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77139" y="3390980"/>
            <a:ext cx="962168" cy="825420"/>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39307" y="3390980"/>
            <a:ext cx="962168" cy="825420"/>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617943" y="3390980"/>
            <a:ext cx="962168" cy="825420"/>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596579" y="3390980"/>
            <a:ext cx="962168" cy="825420"/>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590015" y="3390980"/>
            <a:ext cx="962168" cy="825420"/>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75033" y="4590623"/>
            <a:ext cx="3916933" cy="400110"/>
          </a:xfrm>
          <a:prstGeom prst="rect">
            <a:avLst/>
          </a:prstGeom>
          <a:noFill/>
        </p:spPr>
        <p:txBody>
          <a:bodyPr wrap="square">
            <a:spAutoFit/>
          </a:bodyPr>
          <a:lstStyle/>
          <a:p>
            <a:r>
              <a:rPr lang="zh-CN" altLang="en-US" sz="2000" dirty="0"/>
              <a:t>指令、常数、变量和输入数据</a:t>
            </a:r>
            <a:endParaRPr lang="zh-CN" altLang="en-US" sz="2000" dirty="0"/>
          </a:p>
        </p:txBody>
      </p:sp>
      <p:cxnSp>
        <p:nvCxnSpPr>
          <p:cNvPr id="18" name="直接箭头连接符 17"/>
          <p:cNvCxnSpPr/>
          <p:nvPr/>
        </p:nvCxnSpPr>
        <p:spPr>
          <a:xfrm flipH="1">
            <a:off x="520700" y="4216400"/>
            <a:ext cx="269935" cy="7620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4369372" y="4216400"/>
            <a:ext cx="269935" cy="7620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2838450" y="3803690"/>
            <a:ext cx="146456" cy="126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054350" y="3803690"/>
            <a:ext cx="146456" cy="126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263900" y="3797340"/>
            <a:ext cx="146456" cy="126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617944" y="4590623"/>
            <a:ext cx="1928280" cy="400110"/>
          </a:xfrm>
          <a:prstGeom prst="rect">
            <a:avLst/>
          </a:prstGeom>
          <a:noFill/>
        </p:spPr>
        <p:txBody>
          <a:bodyPr wrap="square">
            <a:spAutoFit/>
          </a:bodyPr>
          <a:lstStyle/>
          <a:p>
            <a:r>
              <a:rPr lang="zh-CN" altLang="en-US" sz="2000" dirty="0">
                <a:solidFill>
                  <a:srgbClr val="FF0000"/>
                </a:solidFill>
              </a:rPr>
              <a:t>辅助存储空间</a:t>
            </a:r>
            <a:endParaRPr lang="zh-CN" altLang="en-US" sz="2000" dirty="0">
              <a:solidFill>
                <a:srgbClr val="FF0000"/>
              </a:solidFill>
            </a:endParaRPr>
          </a:p>
        </p:txBody>
      </p:sp>
      <p:cxnSp>
        <p:nvCxnSpPr>
          <p:cNvPr id="24" name="直接箭头连接符 23"/>
          <p:cNvCxnSpPr/>
          <p:nvPr/>
        </p:nvCxnSpPr>
        <p:spPr>
          <a:xfrm flipH="1">
            <a:off x="5382138" y="4234578"/>
            <a:ext cx="269935" cy="76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7276288" y="4216400"/>
            <a:ext cx="269935" cy="762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3" name="文本框 2"/>
          <p:cNvSpPr txBox="1"/>
          <p:nvPr/>
        </p:nvSpPr>
        <p:spPr>
          <a:xfrm>
            <a:off x="538224" y="896383"/>
            <a:ext cx="8125427" cy="825419"/>
          </a:xfrm>
          <a:prstGeom prst="rect">
            <a:avLst/>
          </a:prstGeom>
          <a:noFill/>
        </p:spPr>
        <p:txBody>
          <a:bodyPr wrap="square" rtlCol="0">
            <a:spAutoFit/>
          </a:bodyPr>
          <a:lstStyle/>
          <a:p>
            <a:pPr>
              <a:lnSpc>
                <a:spcPct val="150000"/>
              </a:lnSpc>
            </a:pPr>
            <a:r>
              <a:rPr lang="zh-CN" altLang="en-US" sz="3600" dirty="0">
                <a:latin typeface="微软雅黑" panose="020B0503020204020204" pitchFamily="34" charset="-122"/>
                <a:ea typeface="微软雅黑" panose="020B0503020204020204" pitchFamily="34" charset="-122"/>
              </a:rPr>
              <a:t>算法的空间复杂度：</a:t>
            </a:r>
            <a:endParaRPr lang="en-US" altLang="zh-CN" sz="36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29" name="文本框 28"/>
          <p:cNvSpPr txBox="1"/>
          <p:nvPr/>
        </p:nvSpPr>
        <p:spPr>
          <a:xfrm>
            <a:off x="811875" y="2173626"/>
            <a:ext cx="7851776" cy="3247877"/>
          </a:xfrm>
          <a:prstGeom prst="rect">
            <a:avLst/>
          </a:prstGeom>
          <a:noFill/>
        </p:spPr>
        <p:txBody>
          <a:bodyPr wrap="square">
            <a:spAutoFit/>
          </a:bodyPr>
          <a:lstStyle/>
          <a:p>
            <a:pPr lvl="0">
              <a:lnSpc>
                <a:spcPct val="150000"/>
              </a:lnSpc>
            </a:pPr>
            <a:r>
              <a:rPr lang="zh-CN" altLang="en-US" sz="2800" dirty="0">
                <a:latin typeface="微软雅黑" panose="020B0503020204020204" pitchFamily="34" charset="-122"/>
                <a:ea typeface="微软雅黑" panose="020B0503020204020204" pitchFamily="34" charset="-122"/>
              </a:rPr>
              <a:t>注意：</a:t>
            </a:r>
            <a:endParaRPr lang="en-US" altLang="zh-CN" sz="2800" dirty="0">
              <a:latin typeface="微软雅黑" panose="020B0503020204020204" pitchFamily="34" charset="-122"/>
              <a:ea typeface="微软雅黑" panose="020B0503020204020204" pitchFamily="34" charset="-122"/>
            </a:endParaRPr>
          </a:p>
          <a:p>
            <a:pPr lvl="0">
              <a:lnSpc>
                <a:spcPct val="150000"/>
              </a:lnSpc>
            </a:pP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输入数据所占的空间取决于问题本身，与算法无关</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lvl="0">
              <a:lnSpc>
                <a:spcPct val="150000"/>
              </a:lnSpc>
            </a:pP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、实际占用的空间与计算机软件、硬件环境相关，所以不同计算机之间难以比较。</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sp>
        <p:nvSpPr>
          <p:cNvPr id="3" name="文本框 2"/>
          <p:cNvSpPr txBox="1"/>
          <p:nvPr/>
        </p:nvSpPr>
        <p:spPr>
          <a:xfrm>
            <a:off x="538224" y="896383"/>
            <a:ext cx="8125427" cy="5371535"/>
          </a:xfrm>
          <a:prstGeom prst="rect">
            <a:avLst/>
          </a:prstGeom>
          <a:noFill/>
        </p:spPr>
        <p:txBody>
          <a:bodyPr wrap="square" rtlCol="0">
            <a:spAutoFit/>
          </a:bodyPr>
          <a:lstStyle/>
          <a:p>
            <a:pPr>
              <a:lnSpc>
                <a:spcPct val="150000"/>
              </a:lnSpc>
            </a:pPr>
            <a:r>
              <a:rPr lang="zh-CN" altLang="en-US" sz="3600" dirty="0">
                <a:latin typeface="微软雅黑" panose="020B0503020204020204" pitchFamily="34" charset="-122"/>
                <a:ea typeface="微软雅黑" panose="020B0503020204020204" pitchFamily="34" charset="-122"/>
              </a:rPr>
              <a:t>算法的空间复杂度：</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S(n)</a:t>
            </a:r>
            <a:r>
              <a:rPr lang="zh-CN" altLang="en-US" sz="2800" dirty="0">
                <a:latin typeface="微软雅黑" panose="020B0503020204020204" pitchFamily="34" charset="-122"/>
                <a:ea typeface="微软雅黑" panose="020B0503020204020204" pitchFamily="34" charset="-122"/>
              </a:rPr>
              <a:t>是该算法所耗费的存储空间的数量级，它是问题规模</a:t>
            </a:r>
            <a:r>
              <a:rPr lang="en-US" altLang="zh-CN" sz="2800"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的函数，记作</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S(n) = O(f(n))</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若算法执行时所需要的辅助空间相对于输入数据量而言是一个常数，则称该算法为</a:t>
            </a:r>
            <a:r>
              <a:rPr lang="zh-CN" altLang="en-US" sz="2800" dirty="0">
                <a:solidFill>
                  <a:srgbClr val="FF0000"/>
                </a:solidFill>
                <a:latin typeface="微软雅黑" panose="020B0503020204020204" pitchFamily="34" charset="-122"/>
                <a:ea typeface="微软雅黑" panose="020B0503020204020204" pitchFamily="34" charset="-122"/>
              </a:rPr>
              <a:t>原地工作</a:t>
            </a:r>
            <a:r>
              <a:rPr lang="zh-CN" altLang="en-US" sz="2800" dirty="0">
                <a:latin typeface="微软雅黑" panose="020B0503020204020204" pitchFamily="34" charset="-122"/>
                <a:ea typeface="微软雅黑" panose="020B0503020204020204" pitchFamily="34" charset="-122"/>
              </a:rPr>
              <a:t>，辅助空间为</a:t>
            </a:r>
            <a:r>
              <a:rPr lang="en-US" altLang="zh-CN" sz="2800" dirty="0">
                <a:latin typeface="微软雅黑" panose="020B0503020204020204" pitchFamily="34" charset="-122"/>
                <a:ea typeface="微软雅黑" panose="020B0503020204020204" pitchFamily="34" charset="-122"/>
              </a:rPr>
              <a:t>O(1)</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6331"/>
          </a:xfrm>
          <a:prstGeom prst="rect">
            <a:avLst/>
          </a:prstGeom>
          <a:noFill/>
          <a:ln w="9525">
            <a:noFill/>
          </a:ln>
        </p:spPr>
        <p:txBody>
          <a:bodyPr wrap="square" anchor="t">
            <a:spAutoFit/>
          </a:bodyPr>
          <a:lstStyle/>
          <a:p>
            <a:r>
              <a:rPr lang="en-US" altLang="zh-CN" sz="3600" dirty="0">
                <a:solidFill>
                  <a:schemeClr val="bg1"/>
                </a:solidFill>
              </a:rPr>
              <a:t>1.5 </a:t>
            </a:r>
            <a:r>
              <a:rPr lang="zh-CN" altLang="en-US" sz="3600" dirty="0">
                <a:solidFill>
                  <a:schemeClr val="bg1"/>
                </a:solidFill>
              </a:rPr>
              <a:t>对算法性能评价</a:t>
            </a:r>
            <a:endParaRPr lang="en-US" altLang="zh-CN" sz="3600" dirty="0">
              <a:solidFill>
                <a:schemeClr val="bg1"/>
              </a:solidFill>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19224"/>
            <a:ext cx="9144000" cy="5419551"/>
          </a:xfrm>
          <a:prstGeom prst="rect">
            <a:avLst/>
          </a:prstGeom>
        </p:spPr>
      </p:pic>
      <p:sp>
        <p:nvSpPr>
          <p:cNvPr id="9" name="文本框 8"/>
          <p:cNvSpPr txBox="1"/>
          <p:nvPr/>
        </p:nvSpPr>
        <p:spPr>
          <a:xfrm>
            <a:off x="2749929" y="5849488"/>
            <a:ext cx="4208591"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具体情况，具体分析。</a:t>
            </a:r>
            <a:endParaRPr lang="zh-CN" altLang="en-US" sz="3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21761"/>
            <a:ext cx="9144000" cy="4614478"/>
          </a:xfrm>
          <a:prstGeom prst="rect">
            <a:avLst/>
          </a:prstGeom>
        </p:spPr>
      </p:pic>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452792" y="2199445"/>
            <a:ext cx="8612260" cy="2693879"/>
          </a:xfrm>
          <a:prstGeom prst="rect">
            <a:avLst/>
          </a:prstGeom>
          <a:noFill/>
        </p:spPr>
        <p:txBody>
          <a:bodyPr wrap="square" rtlCol="0">
            <a:spAutoFit/>
          </a:bodyPr>
          <a:lstStyle/>
          <a:p>
            <a:pPr>
              <a:lnSpc>
                <a:spcPct val="150000"/>
              </a:lnSpc>
            </a:pP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欲求一名学生</a:t>
            </a:r>
            <a:r>
              <a:rPr lang="en-US" altLang="zh-CN" sz="2800" dirty="0">
                <a:latin typeface="微软雅黑" panose="020B0503020204020204" pitchFamily="34" charset="-122"/>
                <a:ea typeface="微软雅黑" panose="020B0503020204020204" pitchFamily="34" charset="-122"/>
              </a:rPr>
              <a:t>10</a:t>
            </a:r>
            <a:r>
              <a:rPr lang="zh-CN" altLang="en-US" sz="2800" dirty="0">
                <a:latin typeface="微软雅黑" panose="020B0503020204020204" pitchFamily="34" charset="-122"/>
                <a:ea typeface="微软雅黑" panose="020B0503020204020204" pitchFamily="34" charset="-122"/>
              </a:rPr>
              <a:t>次</a:t>
            </a:r>
            <a:r>
              <a:rPr lang="en-US" altLang="zh-CN" sz="2800" dirty="0">
                <a:latin typeface="微软雅黑" panose="020B0503020204020204" pitchFamily="34" charset="-122"/>
                <a:ea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rPr>
              <a:t>语言程序设计的测试成绩总分与平均分。其中</a:t>
            </a:r>
            <a:r>
              <a:rPr lang="en-US" altLang="zh-CN" sz="2800" dirty="0">
                <a:latin typeface="微软雅黑" panose="020B0503020204020204" pitchFamily="34" charset="-122"/>
                <a:ea typeface="微软雅黑" panose="020B0503020204020204" pitchFamily="34" charset="-122"/>
              </a:rPr>
              <a:t>10</a:t>
            </a:r>
            <a:r>
              <a:rPr lang="zh-CN" altLang="en-US" sz="2800" dirty="0">
                <a:latin typeface="微软雅黑" panose="020B0503020204020204" pitchFamily="34" charset="-122"/>
                <a:ea typeface="微软雅黑" panose="020B0503020204020204" pitchFamily="34" charset="-122"/>
              </a:rPr>
              <a:t>次测验成绩分别为：</a:t>
            </a:r>
            <a:r>
              <a:rPr lang="en-US" altLang="zh-CN" sz="2800" dirty="0">
                <a:latin typeface="微软雅黑" panose="020B0503020204020204" pitchFamily="34" charset="-122"/>
                <a:ea typeface="微软雅黑" panose="020B0503020204020204" pitchFamily="34" charset="-122"/>
              </a:rPr>
              <a:t>80,85,77,56,68,83,90,92,80,98</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6" name="文本框 5"/>
          <p:cNvSpPr txBox="1"/>
          <p:nvPr/>
        </p:nvSpPr>
        <p:spPr>
          <a:xfrm>
            <a:off x="265870" y="697337"/>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1</a:t>
            </a:r>
            <a:r>
              <a:rPr lang="zh-CN" altLang="en-US" sz="3200" dirty="0">
                <a:latin typeface="微软雅黑" panose="020B0503020204020204" pitchFamily="34" charset="-122"/>
                <a:ea typeface="微软雅黑" panose="020B0503020204020204" pitchFamily="34" charset="-122"/>
              </a:rPr>
              <a:t>）数据结构与程序设计的关联性</a:t>
            </a:r>
            <a:endParaRPr lang="en-US" altLang="zh-CN" sz="32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10" name="文本框 9"/>
          <p:cNvSpPr txBox="1"/>
          <p:nvPr/>
        </p:nvSpPr>
        <p:spPr>
          <a:xfrm>
            <a:off x="265870" y="697337"/>
            <a:ext cx="8612260" cy="1873718"/>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1</a:t>
            </a:r>
            <a:r>
              <a:rPr lang="zh-CN" altLang="en-US" sz="3200" dirty="0">
                <a:latin typeface="微软雅黑" panose="020B0503020204020204" pitchFamily="34" charset="-122"/>
                <a:ea typeface="微软雅黑" panose="020B0503020204020204" pitchFamily="34" charset="-122"/>
              </a:rPr>
              <a:t>）数据结构与程序设计的关联性</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欲求一名学生</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次</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语言程序设计的测试成绩总分与平均分。其中</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次测验成绩分别为：</a:t>
            </a:r>
            <a:r>
              <a:rPr lang="en-US" altLang="zh-CN" sz="2400" dirty="0">
                <a:latin typeface="微软雅黑" panose="020B0503020204020204" pitchFamily="34" charset="-122"/>
                <a:ea typeface="微软雅黑" panose="020B0503020204020204" pitchFamily="34" charset="-122"/>
              </a:rPr>
              <a:t>80,85,77,56,68,83,90,92,80,98</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3" name="文本框 2"/>
          <p:cNvSpPr txBox="1"/>
          <p:nvPr/>
        </p:nvSpPr>
        <p:spPr>
          <a:xfrm>
            <a:off x="349250" y="2571115"/>
            <a:ext cx="8154035" cy="4154170"/>
          </a:xfrm>
          <a:prstGeom prst="rect">
            <a:avLst/>
          </a:prstGeom>
          <a:noFill/>
          <a:ln>
            <a:solidFill>
              <a:srgbClr val="0070C0"/>
            </a:solidFill>
          </a:ln>
        </p:spPr>
        <p:txBody>
          <a:bodyPr wrap="square" rtlCol="0">
            <a:spAutoFit/>
          </a:bodyPr>
          <a:lstStyle/>
          <a:p>
            <a:pPr algn="l"/>
            <a:r>
              <a:rPr lang="en-US" altLang="zh-CN" sz="2400" dirty="0">
                <a:latin typeface="微软雅黑" panose="020B0503020204020204" pitchFamily="34" charset="-122"/>
                <a:ea typeface="微软雅黑" panose="020B0503020204020204" pitchFamily="34" charset="-122"/>
              </a:rPr>
              <a:t>Main()</a:t>
            </a:r>
            <a:endParaRPr lang="en-US" altLang="zh-CN" sz="2400" dirty="0">
              <a:latin typeface="微软雅黑" panose="020B0503020204020204" pitchFamily="34" charset="-122"/>
              <a:ea typeface="微软雅黑" panose="020B0503020204020204" pitchFamily="34" charset="-122"/>
            </a:endParaRPr>
          </a:p>
          <a:p>
            <a:pPr algn="l"/>
            <a:r>
              <a:rPr lang="en-US" altLang="zh-CN" sz="2400" dirty="0">
                <a:latin typeface="微软雅黑" panose="020B0503020204020204" pitchFamily="34" charset="-122"/>
                <a:ea typeface="微软雅黑" panose="020B0503020204020204" pitchFamily="34" charset="-122"/>
              </a:rPr>
              <a:t>{  int sum, average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gn="l"/>
            <a:r>
              <a:rPr lang="en-US" altLang="zh-CN" sz="2400" dirty="0">
                <a:latin typeface="微软雅黑" panose="020B0503020204020204" pitchFamily="34" charset="-122"/>
                <a:ea typeface="微软雅黑" panose="020B0503020204020204" pitchFamily="34" charset="-122"/>
              </a:rPr>
              <a:t>   int t1,t2,t3,t4,t5,t6,t7,t8,t9,10;</a:t>
            </a:r>
            <a:endParaRPr lang="en-US" altLang="zh-CN" sz="2400" dirty="0">
              <a:latin typeface="微软雅黑" panose="020B0503020204020204" pitchFamily="34" charset="-122"/>
              <a:ea typeface="微软雅黑" panose="020B0503020204020204" pitchFamily="34" charset="-122"/>
            </a:endParaRPr>
          </a:p>
          <a:p>
            <a:pPr algn="l"/>
            <a:r>
              <a:rPr lang="en-US" altLang="zh-CN" sz="2400" dirty="0">
                <a:latin typeface="微软雅黑" panose="020B0503020204020204" pitchFamily="34" charset="-122"/>
                <a:ea typeface="微软雅黑" panose="020B0503020204020204" pitchFamily="34" charset="-122"/>
              </a:rPr>
              <a:t>   /*10</a:t>
            </a:r>
            <a:r>
              <a:rPr lang="zh-CN" altLang="en-US" sz="2400" dirty="0">
                <a:latin typeface="微软雅黑" panose="020B0503020204020204" pitchFamily="34" charset="-122"/>
                <a:ea typeface="微软雅黑" panose="020B0503020204020204" pitchFamily="34" charset="-122"/>
              </a:rPr>
              <a:t>个变量存</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次成绩</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l"/>
            <a:r>
              <a:rPr lang="en-US" altLang="zh-CN" sz="2400" dirty="0">
                <a:latin typeface="微软雅黑" panose="020B0503020204020204" pitchFamily="34" charset="-122"/>
                <a:ea typeface="微软雅黑" panose="020B0503020204020204" pitchFamily="34" charset="-122"/>
              </a:rPr>
              <a:t>   t1= </a:t>
            </a:r>
            <a:r>
              <a:rPr lang="en-US" altLang="zh-CN" sz="2400" dirty="0">
                <a:latin typeface="微软雅黑" panose="020B0503020204020204" pitchFamily="34" charset="-122"/>
                <a:ea typeface="微软雅黑" panose="020B0503020204020204" pitchFamily="34" charset="-122"/>
                <a:sym typeface="+mn-ea"/>
              </a:rPr>
              <a:t>80; t2=85;t3=77;t4=56;t5=68;</a:t>
            </a:r>
            <a:endParaRPr lang="en-US" altLang="zh-CN" sz="2400" dirty="0">
              <a:latin typeface="微软雅黑" panose="020B0503020204020204" pitchFamily="34" charset="-122"/>
              <a:ea typeface="微软雅黑" panose="020B0503020204020204" pitchFamily="34" charset="-122"/>
              <a:sym typeface="+mn-ea"/>
            </a:endParaRPr>
          </a:p>
          <a:p>
            <a:pPr algn="l"/>
            <a:r>
              <a:rPr lang="en-US" altLang="zh-CN" sz="2400" dirty="0">
                <a:latin typeface="微软雅黑" panose="020B0503020204020204" pitchFamily="34" charset="-122"/>
                <a:ea typeface="微软雅黑" panose="020B0503020204020204" pitchFamily="34" charset="-122"/>
                <a:sym typeface="+mn-ea"/>
              </a:rPr>
              <a:t>   t6=83;t7=90;t8=92;t9=80;t10=98;</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gn="l"/>
            <a:r>
              <a:rPr lang="en-US" altLang="zh-CN" sz="2400" dirty="0">
                <a:latin typeface="微软雅黑" panose="020B0503020204020204" pitchFamily="34" charset="-122"/>
                <a:ea typeface="微软雅黑" panose="020B0503020204020204" pitchFamily="34" charset="-122"/>
              </a:rPr>
              <a:t>  sum=t1+t2+t3+t4+t5+t6+t7+t8+t9+t10;</a:t>
            </a:r>
            <a:endParaRPr lang="en-US" altLang="zh-CN" sz="2400" dirty="0">
              <a:latin typeface="微软雅黑" panose="020B0503020204020204" pitchFamily="34" charset="-122"/>
              <a:ea typeface="微软雅黑" panose="020B0503020204020204" pitchFamily="34" charset="-122"/>
            </a:endParaRPr>
          </a:p>
          <a:p>
            <a:pPr algn="l"/>
            <a:r>
              <a:rPr lang="en-US" altLang="zh-CN" sz="2400" dirty="0">
                <a:latin typeface="微软雅黑" panose="020B0503020204020204" pitchFamily="34" charset="-122"/>
                <a:ea typeface="微软雅黑" panose="020B0503020204020204" pitchFamily="34" charset="-122"/>
              </a:rPr>
              <a:t>  average = sum/10; /*</a:t>
            </a:r>
            <a:r>
              <a:rPr lang="zh-CN" altLang="en-US" sz="2400" dirty="0">
                <a:latin typeface="微软雅黑" panose="020B0503020204020204" pitchFamily="34" charset="-122"/>
                <a:ea typeface="微软雅黑" panose="020B0503020204020204" pitchFamily="34" charset="-122"/>
              </a:rPr>
              <a:t>计算平均分</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l"/>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printf</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总分</a:t>
            </a:r>
            <a:r>
              <a:rPr lang="en-US" altLang="zh-CN" sz="2400" dirty="0">
                <a:latin typeface="微软雅黑" panose="020B0503020204020204" pitchFamily="34" charset="-122"/>
                <a:ea typeface="微软雅黑" panose="020B0503020204020204" pitchFamily="34" charset="-122"/>
              </a:rPr>
              <a:t>=%d\</a:t>
            </a:r>
            <a:r>
              <a:rPr lang="en-US" altLang="zh-CN" sz="2400" dirty="0" err="1">
                <a:latin typeface="微软雅黑" panose="020B0503020204020204" pitchFamily="34" charset="-122"/>
                <a:ea typeface="微软雅黑" panose="020B0503020204020204" pitchFamily="34" charset="-122"/>
              </a:rPr>
              <a:t>n”,sum</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l"/>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printf</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平均分</a:t>
            </a:r>
            <a:r>
              <a:rPr lang="en-US" altLang="zh-CN" sz="2400" dirty="0">
                <a:latin typeface="微软雅黑" panose="020B0503020204020204" pitchFamily="34" charset="-122"/>
                <a:ea typeface="微软雅黑" panose="020B0503020204020204" pitchFamily="34" charset="-122"/>
              </a:rPr>
              <a:t>=%d\</a:t>
            </a:r>
            <a:r>
              <a:rPr lang="en-US" altLang="zh-CN" sz="2400" dirty="0" err="1">
                <a:latin typeface="微软雅黑" panose="020B0503020204020204" pitchFamily="34" charset="-122"/>
                <a:ea typeface="微软雅黑" panose="020B0503020204020204" pitchFamily="34" charset="-122"/>
              </a:rPr>
              <a:t>n”,average</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l"/>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23220"/>
          </a:xfrm>
          <a:prstGeom prst="rect">
            <a:avLst/>
          </a:prstGeom>
          <a:noFill/>
          <a:ln w="9525">
            <a:noFill/>
          </a:ln>
        </p:spPr>
        <p:txBody>
          <a:bodyPr anchor="t">
            <a:spAutoFit/>
          </a:bodyPr>
          <a:lstStyle/>
          <a:p>
            <a:r>
              <a:rPr lang="zh-CN" altLang="en-US" sz="2800" dirty="0"/>
              <a:t>数据结构的基础概念</a:t>
            </a:r>
            <a:endParaRPr lang="en-US" altLang="zh-CN" sz="2800" dirty="0"/>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628461"/>
            <a:ext cx="9144000" cy="3601077"/>
          </a:xfrm>
          <a:prstGeom prst="rect">
            <a:avLst/>
          </a:prstGeom>
        </p:spPr>
      </p:pic>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7" name="矩形 5"/>
          <p:cNvSpPr/>
          <p:nvPr/>
        </p:nvSpPr>
        <p:spPr>
          <a:xfrm>
            <a:off x="695195" y="52177"/>
            <a:ext cx="9504492" cy="645160"/>
          </a:xfrm>
          <a:prstGeom prst="rect">
            <a:avLst/>
          </a:prstGeom>
          <a:noFill/>
          <a:ln w="9525">
            <a:noFill/>
          </a:ln>
        </p:spPr>
        <p:txBody>
          <a:bodyPr wrap="square" anchor="t">
            <a:spAutoFit/>
          </a:bodyPr>
          <a:lstStyle/>
          <a:p>
            <a:r>
              <a:rPr lang="zh-CN" altLang="en-US" sz="3600" dirty="0">
                <a:solidFill>
                  <a:schemeClr val="bg1"/>
                </a:solidFill>
              </a:rPr>
              <a:t>上次课回顾</a:t>
            </a:r>
            <a:endParaRPr lang="en-US" altLang="zh-CN" sz="3600" dirty="0">
              <a:solidFill>
                <a:schemeClr val="bg1"/>
              </a:solidFill>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265870" y="697337"/>
            <a:ext cx="8612260" cy="1873718"/>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1</a:t>
            </a:r>
            <a:r>
              <a:rPr lang="zh-CN" altLang="en-US" sz="3200" dirty="0">
                <a:latin typeface="微软雅黑" panose="020B0503020204020204" pitchFamily="34" charset="-122"/>
                <a:ea typeface="微软雅黑" panose="020B0503020204020204" pitchFamily="34" charset="-122"/>
              </a:rPr>
              <a:t>）数据结构与程序设计的关联性</a:t>
            </a: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欲求一名学生</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次</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语言程序设计的测试成绩总分与平均分。其中</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次测验成绩分别为：</a:t>
            </a:r>
            <a:r>
              <a:rPr lang="en-US" altLang="zh-CN" sz="2400" dirty="0">
                <a:latin typeface="微软雅黑" panose="020B0503020204020204" pitchFamily="34" charset="-122"/>
                <a:ea typeface="微软雅黑" panose="020B0503020204020204" pitchFamily="34" charset="-122"/>
              </a:rPr>
              <a:t>80,85,77,56,68,83,90,92,80,98</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3" name="文本框 2"/>
          <p:cNvSpPr txBox="1"/>
          <p:nvPr/>
        </p:nvSpPr>
        <p:spPr>
          <a:xfrm>
            <a:off x="348976" y="2571055"/>
            <a:ext cx="6338595" cy="4154984"/>
          </a:xfrm>
          <a:prstGeom prst="rect">
            <a:avLst/>
          </a:prstGeom>
          <a:noFill/>
          <a:ln>
            <a:solidFill>
              <a:srgbClr val="0070C0"/>
            </a:solidFill>
          </a:ln>
        </p:spPr>
        <p:txBody>
          <a:bodyPr wrap="none" rtlCol="0">
            <a:spAutoFit/>
          </a:bodyPr>
          <a:lstStyle/>
          <a:p>
            <a:r>
              <a:rPr lang="en-US" altLang="zh-CN" sz="2400" dirty="0">
                <a:latin typeface="微软雅黑" panose="020B0503020204020204" pitchFamily="34" charset="-122"/>
                <a:ea typeface="微软雅黑" panose="020B0503020204020204" pitchFamily="34" charset="-122"/>
              </a:rPr>
              <a:t>Main()</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int sum, average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int </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int t[10]={80,85,77,56,68,83,90,92,80,98}</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sum=0;   /*</a:t>
            </a:r>
            <a:r>
              <a:rPr lang="zh-CN" altLang="en-US" sz="2400" dirty="0">
                <a:latin typeface="微软雅黑" panose="020B0503020204020204" pitchFamily="34" charset="-122"/>
                <a:ea typeface="微软雅黑" panose="020B0503020204020204" pitchFamily="34" charset="-122"/>
              </a:rPr>
              <a:t>总分置初值</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for(</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=0;i&lt;10;i++)</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  sum=</a:t>
            </a:r>
            <a:r>
              <a:rPr lang="en-US" altLang="zh-CN" sz="2400" dirty="0" err="1">
                <a:latin typeface="微软雅黑" panose="020B0503020204020204" pitchFamily="34" charset="-122"/>
                <a:ea typeface="微软雅黑" panose="020B0503020204020204" pitchFamily="34" charset="-122"/>
              </a:rPr>
              <a:t>sum+t</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average = sum/10; /*</a:t>
            </a:r>
            <a:r>
              <a:rPr lang="zh-CN" altLang="en-US" sz="2400" dirty="0">
                <a:latin typeface="微软雅黑" panose="020B0503020204020204" pitchFamily="34" charset="-122"/>
                <a:ea typeface="微软雅黑" panose="020B0503020204020204" pitchFamily="34" charset="-122"/>
              </a:rPr>
              <a:t>计算平均分</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printf</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总分</a:t>
            </a:r>
            <a:r>
              <a:rPr lang="en-US" altLang="zh-CN" sz="2400" dirty="0">
                <a:latin typeface="微软雅黑" panose="020B0503020204020204" pitchFamily="34" charset="-122"/>
                <a:ea typeface="微软雅黑" panose="020B0503020204020204" pitchFamily="34" charset="-122"/>
              </a:rPr>
              <a:t>=%d\</a:t>
            </a:r>
            <a:r>
              <a:rPr lang="en-US" altLang="zh-CN" sz="2400" dirty="0" err="1">
                <a:latin typeface="微软雅黑" panose="020B0503020204020204" pitchFamily="34" charset="-122"/>
                <a:ea typeface="微软雅黑" panose="020B0503020204020204" pitchFamily="34" charset="-122"/>
              </a:rPr>
              <a:t>n”,sum</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printf</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平均分</a:t>
            </a:r>
            <a:r>
              <a:rPr lang="en-US" altLang="zh-CN" sz="2400" dirty="0">
                <a:latin typeface="微软雅黑" panose="020B0503020204020204" pitchFamily="34" charset="-122"/>
                <a:ea typeface="微软雅黑" panose="020B0503020204020204" pitchFamily="34" charset="-122"/>
              </a:rPr>
              <a:t>=%d\</a:t>
            </a:r>
            <a:r>
              <a:rPr lang="en-US" altLang="zh-CN" sz="2400" dirty="0" err="1">
                <a:latin typeface="微软雅黑" panose="020B0503020204020204" pitchFamily="34" charset="-122"/>
                <a:ea typeface="微软雅黑" panose="020B0503020204020204" pitchFamily="34" charset="-122"/>
              </a:rPr>
              <a:t>n”,average</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6" name="文本框 5"/>
          <p:cNvSpPr txBox="1"/>
          <p:nvPr/>
        </p:nvSpPr>
        <p:spPr>
          <a:xfrm>
            <a:off x="265870" y="697337"/>
            <a:ext cx="8612260" cy="4643707"/>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1</a:t>
            </a:r>
            <a:r>
              <a:rPr lang="zh-CN" altLang="en-US" sz="3200" dirty="0">
                <a:latin typeface="微软雅黑" panose="020B0503020204020204" pitchFamily="34" charset="-122"/>
                <a:ea typeface="微软雅黑" panose="020B0503020204020204" pitchFamily="34" charset="-122"/>
              </a:rPr>
              <a:t>）数据结构与程序设计的关联性</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分析以上两个程序，虽然都可以正确的解决问题，但采用不同的方式存储成绩数据，进而生成不同的程序设计方式。可见，选择最佳的数据结构，并提供策略方法有效地利用这些数据，便于达到高效、低耗地解决问题。</a:t>
            </a:r>
            <a:r>
              <a:rPr lang="zh-CN" altLang="en-US" sz="2400" u="sng" dirty="0">
                <a:latin typeface="微软雅黑" panose="020B0503020204020204" pitchFamily="34" charset="-122"/>
                <a:ea typeface="微软雅黑" panose="020B0503020204020204" pitchFamily="34" charset="-122"/>
              </a:rPr>
              <a:t>学习数据结构正是要学习前人程序设计的学问。</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572301"/>
            <a:ext cx="9144000" cy="5430012"/>
          </a:xfrm>
          <a:prstGeom prst="rect">
            <a:avLst/>
          </a:prstGeom>
        </p:spPr>
      </p:pic>
      <p:sp>
        <p:nvSpPr>
          <p:cNvPr id="13" name="文本框 12"/>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）结构化程序设计与函数的模块化</a:t>
            </a:r>
            <a:endParaRPr lang="en-US" altLang="zh-CN" sz="3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434888" y="2012682"/>
            <a:ext cx="8612260" cy="2959977"/>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结构化程序设计的构成单元</a:t>
            </a:r>
            <a:endParaRPr lang="en-US" altLang="zh-CN" sz="3200" dirty="0">
              <a:latin typeface="微软雅黑" panose="020B0503020204020204" pitchFamily="34" charset="-122"/>
              <a:ea typeface="微软雅黑" panose="020B0503020204020204" pitchFamily="34" charset="-122"/>
            </a:endParaRPr>
          </a:p>
          <a:p>
            <a:pPr>
              <a:lnSpc>
                <a:spcPct val="150000"/>
              </a:lnSpc>
            </a:pP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任何程序都可由</a:t>
            </a:r>
            <a:r>
              <a:rPr lang="zh-CN" altLang="en-US" sz="3200" dirty="0">
                <a:solidFill>
                  <a:srgbClr val="FF0000"/>
                </a:solidFill>
                <a:latin typeface="微软雅黑" panose="020B0503020204020204" pitchFamily="34" charset="-122"/>
                <a:ea typeface="微软雅黑" panose="020B0503020204020204" pitchFamily="34" charset="-122"/>
              </a:rPr>
              <a:t>顺序  选择  重复</a:t>
            </a:r>
            <a:r>
              <a:rPr lang="zh-CN" altLang="en-US" sz="3200" dirty="0">
                <a:latin typeface="微软雅黑" panose="020B0503020204020204" pitchFamily="34" charset="-122"/>
                <a:ea typeface="微软雅黑" panose="020B0503020204020204" pitchFamily="34" charset="-122"/>
              </a:rPr>
              <a:t>三种基本控制结构来组成。</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）结构化程序设计与函数的模块化</a:t>
            </a:r>
            <a:endParaRPr lang="en-US" altLang="zh-CN" sz="3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622569" y="1548893"/>
            <a:ext cx="6960391" cy="662554"/>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结构化程序设计的构成单元</a:t>
            </a:r>
            <a:endParaRPr lang="en-US" altLang="zh-CN" sz="2800" dirty="0">
              <a:latin typeface="微软雅黑" panose="020B0503020204020204" pitchFamily="34" charset="-122"/>
              <a:ea typeface="微软雅黑" panose="020B0503020204020204" pitchFamily="34" charset="-122"/>
            </a:endParaRPr>
          </a:p>
        </p:txBody>
      </p:sp>
      <p:sp>
        <p:nvSpPr>
          <p:cNvPr id="10" name="矩形 9"/>
          <p:cNvSpPr/>
          <p:nvPr/>
        </p:nvSpPr>
        <p:spPr>
          <a:xfrm>
            <a:off x="834708" y="3008637"/>
            <a:ext cx="1011676" cy="5447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34708" y="4215935"/>
            <a:ext cx="1011676" cy="54474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endCxn id="10" idx="0"/>
          </p:cNvCxnSpPr>
          <p:nvPr/>
        </p:nvCxnSpPr>
        <p:spPr>
          <a:xfrm>
            <a:off x="1340546" y="2363108"/>
            <a:ext cx="0" cy="645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340546" y="3553386"/>
            <a:ext cx="0" cy="645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菱形 16"/>
          <p:cNvSpPr/>
          <p:nvPr/>
        </p:nvSpPr>
        <p:spPr>
          <a:xfrm>
            <a:off x="3657601" y="2816532"/>
            <a:ext cx="914399" cy="64552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4114800" y="2171003"/>
            <a:ext cx="0" cy="645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725368" y="3722679"/>
            <a:ext cx="1011676" cy="5447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72000" y="3722679"/>
            <a:ext cx="1011676" cy="54474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连接符: 肘形 23"/>
          <p:cNvCxnSpPr>
            <a:stCxn id="17" idx="1"/>
            <a:endCxn id="21" idx="0"/>
          </p:cNvCxnSpPr>
          <p:nvPr/>
        </p:nvCxnSpPr>
        <p:spPr>
          <a:xfrm rot="10800000" flipV="1">
            <a:off x="3231207" y="3139297"/>
            <a:ext cx="426395" cy="58338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p:cNvCxnSpPr>
            <a:stCxn id="17" idx="3"/>
            <a:endCxn id="23" idx="0"/>
          </p:cNvCxnSpPr>
          <p:nvPr/>
        </p:nvCxnSpPr>
        <p:spPr>
          <a:xfrm>
            <a:off x="4572000" y="3139297"/>
            <a:ext cx="505838" cy="583382"/>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3886796" y="4568175"/>
            <a:ext cx="555502" cy="52529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连接符: 肘形 29"/>
          <p:cNvCxnSpPr>
            <a:stCxn id="23" idx="2"/>
            <a:endCxn id="28" idx="6"/>
          </p:cNvCxnSpPr>
          <p:nvPr/>
        </p:nvCxnSpPr>
        <p:spPr>
          <a:xfrm rot="5400000">
            <a:off x="4478371" y="4231355"/>
            <a:ext cx="563394" cy="63554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21" idx="2"/>
            <a:endCxn id="28" idx="2"/>
          </p:cNvCxnSpPr>
          <p:nvPr/>
        </p:nvCxnSpPr>
        <p:spPr>
          <a:xfrm rot="16200000" flipH="1">
            <a:off x="3277304" y="4221330"/>
            <a:ext cx="563394" cy="65559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8" idx="4"/>
          </p:cNvCxnSpPr>
          <p:nvPr/>
        </p:nvCxnSpPr>
        <p:spPr>
          <a:xfrm>
            <a:off x="4164547" y="5093468"/>
            <a:ext cx="0" cy="4474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菱形 36"/>
          <p:cNvSpPr/>
          <p:nvPr/>
        </p:nvSpPr>
        <p:spPr>
          <a:xfrm>
            <a:off x="6316492" y="3279022"/>
            <a:ext cx="914399" cy="64552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582960" y="3329411"/>
            <a:ext cx="1011676" cy="54474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6773691" y="2650337"/>
            <a:ext cx="0" cy="645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6773691" y="3919113"/>
            <a:ext cx="0" cy="645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7" idx="3"/>
            <a:endCxn id="38" idx="1"/>
          </p:cNvCxnSpPr>
          <p:nvPr/>
        </p:nvCxnSpPr>
        <p:spPr>
          <a:xfrm flipV="1">
            <a:off x="7230891" y="3601786"/>
            <a:ext cx="35206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p:cNvCxnSpPr>
            <a:stCxn id="38" idx="0"/>
          </p:cNvCxnSpPr>
          <p:nvPr/>
        </p:nvCxnSpPr>
        <p:spPr>
          <a:xfrm rot="16200000" flipV="1">
            <a:off x="7196635" y="2437248"/>
            <a:ext cx="469218" cy="131510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5195" y="5496932"/>
            <a:ext cx="1527305"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顺序结构</a:t>
            </a:r>
            <a:endParaRPr lang="zh-CN" altLang="en-US" sz="2400" dirty="0"/>
          </a:p>
        </p:txBody>
      </p:sp>
      <p:sp>
        <p:nvSpPr>
          <p:cNvPr id="55" name="文本框 54"/>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）结构化程序设计与函数的模块化</a:t>
            </a:r>
            <a:endParaRPr lang="en-US" altLang="zh-CN" sz="3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29" name="文本框 28"/>
          <p:cNvSpPr txBox="1"/>
          <p:nvPr/>
        </p:nvSpPr>
        <p:spPr>
          <a:xfrm>
            <a:off x="479839" y="6139864"/>
            <a:ext cx="8184322" cy="581057"/>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任何程序都可由</a:t>
            </a:r>
            <a:r>
              <a:rPr lang="zh-CN" altLang="en-US" sz="2400" dirty="0">
                <a:solidFill>
                  <a:srgbClr val="FF0000"/>
                </a:solidFill>
                <a:latin typeface="微软雅黑" panose="020B0503020204020204" pitchFamily="34" charset="-122"/>
                <a:ea typeface="微软雅黑" panose="020B0503020204020204" pitchFamily="34" charset="-122"/>
              </a:rPr>
              <a:t>顺序  选择  重复</a:t>
            </a:r>
            <a:r>
              <a:rPr lang="zh-CN" altLang="en-US" sz="2400" dirty="0">
                <a:latin typeface="微软雅黑" panose="020B0503020204020204" pitchFamily="34" charset="-122"/>
                <a:ea typeface="微软雅黑" panose="020B0503020204020204" pitchFamily="34" charset="-122"/>
              </a:rPr>
              <a:t>三种基本控制结构来组成。</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3444404" y="5496932"/>
            <a:ext cx="1702744"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选择结构</a:t>
            </a:r>
            <a:endParaRPr lang="zh-CN" altLang="en-US" sz="2400" dirty="0"/>
          </a:p>
        </p:txBody>
      </p:sp>
      <p:sp>
        <p:nvSpPr>
          <p:cNvPr id="32" name="文本框 31"/>
          <p:cNvSpPr txBox="1"/>
          <p:nvPr/>
        </p:nvSpPr>
        <p:spPr>
          <a:xfrm>
            <a:off x="6714289" y="5496932"/>
            <a:ext cx="1603418"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重复结构</a:t>
            </a:r>
            <a:endParaRPr lang="zh-CN" altLang="en-US" sz="2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7" grpId="0" animBg="1"/>
      <p:bldP spid="21" grpId="0" animBg="1"/>
      <p:bldP spid="23" grpId="0" animBg="1"/>
      <p:bldP spid="28" grpId="0" animBg="1"/>
      <p:bldP spid="37" grpId="0" animBg="1"/>
      <p:bldP spid="38" grpId="0" animBg="1"/>
      <p:bldP spid="54" grpId="0"/>
      <p:bldP spid="29" grpId="0"/>
      <p:bldP spid="31" grpId="0"/>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2</a:t>
            </a:r>
            <a:r>
              <a:rPr lang="zh-CN" altLang="en-US" sz="3200" dirty="0">
                <a:latin typeface="微软雅黑" panose="020B0503020204020204" pitchFamily="34" charset="-122"/>
                <a:ea typeface="微软雅黑" panose="020B0503020204020204" pitchFamily="34" charset="-122"/>
              </a:rPr>
              <a:t>）结构化程序设计与函数的模块化</a:t>
            </a:r>
            <a:endParaRPr lang="en-US" altLang="zh-CN" sz="32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9178" y="1467732"/>
            <a:ext cx="8670586" cy="5311521"/>
          </a:xfrm>
          <a:prstGeom prst="rect">
            <a:avLst/>
          </a:prstGeom>
        </p:spPr>
      </p:pic>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9" name="文本框 8"/>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3</a:t>
            </a:r>
            <a:r>
              <a:rPr lang="zh-CN" altLang="en-US" sz="3200" dirty="0">
                <a:latin typeface="微软雅黑" panose="020B0503020204020204" pitchFamily="34" charset="-122"/>
                <a:ea typeface="微软雅黑" panose="020B0503020204020204" pitchFamily="34" charset="-122"/>
              </a:rPr>
              <a:t>）用</a:t>
            </a:r>
            <a:r>
              <a:rPr lang="en-US" altLang="zh-CN" sz="3200" dirty="0">
                <a:latin typeface="微软雅黑" panose="020B0503020204020204" pitchFamily="34" charset="-122"/>
                <a:ea typeface="微软雅黑" panose="020B0503020204020204" pitchFamily="34" charset="-122"/>
              </a:rPr>
              <a:t>C</a:t>
            </a:r>
            <a:r>
              <a:rPr lang="zh-CN" altLang="en-US" sz="3200" dirty="0">
                <a:latin typeface="微软雅黑" panose="020B0503020204020204" pitchFamily="34" charset="-122"/>
                <a:ea typeface="微软雅黑" panose="020B0503020204020204" pitchFamily="34" charset="-122"/>
              </a:rPr>
              <a:t>语言实现抽象数据类型</a:t>
            </a:r>
            <a:endParaRPr lang="en-US" altLang="zh-CN" sz="32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54288"/>
            <a:ext cx="9144000" cy="5778238"/>
          </a:xfrm>
          <a:prstGeom prst="rect">
            <a:avLst/>
          </a:prstGeom>
        </p:spPr>
      </p:pic>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mc:AlternateContent xmlns:mc="http://schemas.openxmlformats.org/markup-compatibility/2006">
        <mc:Choice xmlns:a14="http://schemas.microsoft.com/office/drawing/2010/main" Requires="a14">
          <p:sp>
            <p:nvSpPr>
              <p:cNvPr id="4" name="文本框 3"/>
              <p:cNvSpPr txBox="1"/>
              <p:nvPr/>
            </p:nvSpPr>
            <p:spPr>
              <a:xfrm>
                <a:off x="1400298" y="1276161"/>
                <a:ext cx="6343403" cy="5029390"/>
              </a:xfrm>
              <a:prstGeom prst="rect">
                <a:avLst/>
              </a:prstGeom>
              <a:noFill/>
              <a:ln>
                <a:solidFill>
                  <a:schemeClr val="tx1"/>
                </a:solidFill>
                <a:prstDash val="solid"/>
              </a:ln>
            </p:spPr>
            <p:txBody>
              <a:bodyPr wrap="non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例 给出一个线性表的抽象数据类型的描述</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ADT  </a:t>
                </a:r>
                <a:r>
                  <a:rPr lang="en-US" altLang="zh-CN" dirty="0" err="1">
                    <a:latin typeface="微软雅黑" panose="020B0503020204020204" pitchFamily="34" charset="-122"/>
                    <a:ea typeface="微软雅黑" panose="020B0503020204020204" pitchFamily="34" charset="-122"/>
                  </a:rPr>
                  <a:t>Linear_list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数据元素   所有</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0">
                            <a:latin typeface="Cambria Math" panose="02040503050406030204" pitchFamily="18" charset="0"/>
                          </a:rPr>
                          <m:t>a</m:t>
                        </m:r>
                      </m:e>
                      <m:sub>
                        <m:r>
                          <m:rPr>
                            <m:sty m:val="p"/>
                          </m:rPr>
                          <a:rPr lang="en-US" altLang="zh-CN" b="0" i="0" smtClean="0">
                            <a:latin typeface="Cambria Math" panose="02040503050406030204" pitchFamily="18" charset="0"/>
                          </a:rPr>
                          <m:t>i</m:t>
                        </m:r>
                      </m:sub>
                    </m:sSub>
                    <m:r>
                      <a:rPr lang="zh-CN" altLang="en-US" i="1">
                        <a:latin typeface="Cambria Math" panose="02040503050406030204" pitchFamily="18" charset="0"/>
                      </a:rPr>
                      <m:t>属于</m:t>
                    </m:r>
                  </m:oMath>
                </a14:m>
                <a:r>
                  <a:rPr lang="zh-CN" altLang="en-US" dirty="0">
                    <a:latin typeface="微软雅黑" panose="020B0503020204020204" pitchFamily="34" charset="-122"/>
                    <a:ea typeface="微软雅黑" panose="020B0503020204020204" pitchFamily="34" charset="-122"/>
                  </a:rPr>
                  <a:t>同一数据对象，</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=1,2,…,n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n&gt;=0;</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逻辑结构   所有数据元素</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0">
                            <a:latin typeface="Cambria Math" panose="02040503050406030204" pitchFamily="18" charset="0"/>
                          </a:rPr>
                          <m:t>a</m:t>
                        </m:r>
                      </m:e>
                      <m:sub>
                        <m:r>
                          <m:rPr>
                            <m:sty m:val="p"/>
                          </m:rPr>
                          <a:rPr lang="en-US" altLang="zh-CN" b="0" i="0" smtClean="0">
                            <a:latin typeface="Cambria Math" panose="02040503050406030204" pitchFamily="18" charset="0"/>
                          </a:rPr>
                          <m:t>i</m:t>
                        </m:r>
                      </m:sub>
                    </m:sSub>
                  </m:oMath>
                </a14:m>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=1,2,…,n-1</a:t>
                </a:r>
                <a:r>
                  <a:rPr lang="zh-CN" altLang="en-US" dirty="0">
                    <a:latin typeface="微软雅黑" panose="020B0503020204020204" pitchFamily="34" charset="-122"/>
                    <a:ea typeface="微软雅黑" panose="020B0503020204020204" pitchFamily="34" charset="-122"/>
                  </a:rPr>
                  <a:t>）存在次序关系</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&lt;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0">
                            <a:latin typeface="Cambria Math" panose="02040503050406030204" pitchFamily="18" charset="0"/>
                          </a:rPr>
                          <m:t>a</m:t>
                        </m:r>
                      </m:e>
                      <m:sub>
                        <m:r>
                          <m:rPr>
                            <m:sty m:val="p"/>
                          </m:rPr>
                          <a:rPr lang="en-US" altLang="zh-CN" b="0" i="0" smtClean="0">
                            <a:latin typeface="Cambria Math" panose="02040503050406030204" pitchFamily="18" charset="0"/>
                          </a:rPr>
                          <m:t>i</m:t>
                        </m:r>
                      </m:sub>
                    </m:sSub>
                    <m:r>
                      <a:rPr lang="en-US" altLang="zh-CN" b="0" i="1" smtClean="0">
                        <a:latin typeface="Cambria Math" panose="02040503050406030204" pitchFamily="18" charset="0"/>
                      </a:rPr>
                      <m:t> </m:t>
                    </m:r>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a</m:t>
                        </m:r>
                      </m:e>
                      <m:sub>
                        <m:r>
                          <m:rPr>
                            <m:sty m:val="p"/>
                          </m:rPr>
                          <a:rPr lang="en-US" altLang="zh-CN">
                            <a:latin typeface="Cambria Math" panose="02040503050406030204" pitchFamily="18" charset="0"/>
                          </a:rPr>
                          <m:t>i</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i="1">
                        <a:latin typeface="Cambria Math" panose="02040503050406030204" pitchFamily="18" charset="0"/>
                      </a:rPr>
                      <m:t> </m:t>
                    </m:r>
                  </m:oMath>
                </a14:m>
                <a:r>
                  <a:rPr lang="en-US" altLang="zh-CN" dirty="0">
                    <a:latin typeface="微软雅黑" panose="020B0503020204020204" pitchFamily="34" charset="-122"/>
                    <a:ea typeface="微软雅黑" panose="020B0503020204020204" pitchFamily="34" charset="-122"/>
                  </a:rPr>
                  <a:t>&gt;,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a</m:t>
                        </m:r>
                      </m:e>
                      <m:sub>
                        <m:r>
                          <a:rPr lang="en-US" altLang="zh-CN" b="0" i="0" smtClean="0">
                            <a:latin typeface="Cambria Math" panose="02040503050406030204" pitchFamily="18" charset="0"/>
                          </a:rPr>
                          <m:t>1</m:t>
                        </m:r>
                      </m:sub>
                    </m:sSub>
                  </m:oMath>
                </a14:m>
                <a:r>
                  <a:rPr lang="zh-CN" altLang="en-US" dirty="0">
                    <a:latin typeface="微软雅黑" panose="020B0503020204020204" pitchFamily="34" charset="-122"/>
                    <a:ea typeface="微软雅黑" panose="020B0503020204020204" pitchFamily="34" charset="-122"/>
                  </a:rPr>
                  <a:t> 无前趋，</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a</m:t>
                        </m:r>
                      </m:e>
                      <m:sub>
                        <m:r>
                          <m:rPr>
                            <m:sty m:val="p"/>
                          </m:rPr>
                          <a:rPr lang="en-US" altLang="zh-CN" i="1">
                            <a:latin typeface="Cambria Math" panose="02040503050406030204" pitchFamily="18" charset="0"/>
                          </a:rPr>
                          <m:t>n</m:t>
                        </m:r>
                      </m:sub>
                    </m:sSub>
                  </m:oMath>
                </a14:m>
                <a:r>
                  <a:rPr lang="zh-CN" altLang="en-US" dirty="0">
                    <a:latin typeface="微软雅黑" panose="020B0503020204020204" pitchFamily="34" charset="-122"/>
                    <a:ea typeface="微软雅黑" panose="020B0503020204020204" pitchFamily="34" charset="-122"/>
                  </a:rPr>
                  <a:t>无后继；</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操作：       设</a:t>
                </a:r>
                <a:r>
                  <a:rPr lang="en-US" altLang="zh-CN" dirty="0">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为</a:t>
                </a:r>
                <a:r>
                  <a:rPr lang="en-US" altLang="zh-CN" dirty="0" err="1">
                    <a:latin typeface="微软雅黑" panose="020B0503020204020204" pitchFamily="34" charset="-122"/>
                    <a:ea typeface="微软雅黑" panose="020B0503020204020204" pitchFamily="34" charset="-122"/>
                  </a:rPr>
                  <a:t>Linear_list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Initlist</a:t>
                </a:r>
                <a:r>
                  <a:rPr lang="en-US" altLang="zh-CN" dirty="0">
                    <a:latin typeface="微软雅黑" panose="020B0503020204020204" pitchFamily="34" charset="-122"/>
                    <a:ea typeface="微软雅黑" panose="020B0503020204020204" pitchFamily="34" charset="-122"/>
                  </a:rPr>
                  <a:t>(L): </a:t>
                </a:r>
                <a:r>
                  <a:rPr lang="zh-CN" altLang="en-US" dirty="0">
                    <a:latin typeface="微软雅黑" panose="020B0503020204020204" pitchFamily="34" charset="-122"/>
                    <a:ea typeface="微软雅黑" panose="020B0503020204020204" pitchFamily="34" charset="-122"/>
                  </a:rPr>
                  <a:t>初始化空线性表</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ListLength</a:t>
                </a:r>
                <a:r>
                  <a:rPr lang="en-US" altLang="zh-CN" dirty="0">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求线性表的表长；</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GetData</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取线性表的第</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个元素；</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InsList</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L,i,b</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在线性表的第</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个位置插入元素</a:t>
                </a:r>
                <a:r>
                  <a:rPr lang="en-US" altLang="zh-CN" dirty="0">
                    <a:latin typeface="微软雅黑" panose="020B0503020204020204" pitchFamily="34" charset="-122"/>
                    <a:ea typeface="微软雅黑" panose="020B0503020204020204" pitchFamily="34" charset="-122"/>
                  </a:rPr>
                  <a:t>b;</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DelList</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删除线性表的第</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个元素。</a:t>
                </a:r>
                <a:endParaRPr lang="en-US"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1400298" y="1276161"/>
                <a:ext cx="6343403" cy="5029390"/>
              </a:xfrm>
              <a:prstGeom prst="rect">
                <a:avLst/>
              </a:prstGeom>
              <a:blipFill rotWithShape="1">
                <a:blip r:embed="rId1"/>
                <a:stretch>
                  <a:fillRect l="-82" t="-97" r="-72" b="-88"/>
                </a:stretch>
              </a:blipFill>
              <a:ln>
                <a:solidFill>
                  <a:schemeClr val="tx1"/>
                </a:solidFill>
                <a:prstDash val="solid"/>
              </a:ln>
            </p:spPr>
            <p:txBody>
              <a:bodyPr/>
              <a:lstStyle/>
              <a:p>
                <a:r>
                  <a:rPr lang="zh-CN" altLang="en-US">
                    <a:noFill/>
                  </a:rPr>
                  <a:t> </a:t>
                </a:r>
              </a:p>
            </p:txBody>
          </p:sp>
        </mc:Fallback>
      </mc:AlternateContent>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265870" y="1591549"/>
            <a:ext cx="8612260" cy="4089709"/>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通过结构体将int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float等固有类型组合到一起，构成一个结构体类型，再用typedef为该类型或该类型指针重新起一个名字，以便增强程序的抽象性，简洁性和可读性，即采用C语言中typedef自定义类型来实现。</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32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用</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语言的子函数实现各个操作。</a:t>
            </a:r>
            <a:endParaRPr lang="en-US" altLang="zh-CN" sz="2400" dirty="0">
              <a:latin typeface="微软雅黑" panose="020B0503020204020204" pitchFamily="34" charset="-122"/>
              <a:ea typeface="微软雅黑" panose="020B0503020204020204" pitchFamily="34" charset="-122"/>
            </a:endParaRPr>
          </a:p>
        </p:txBody>
      </p:sp>
      <p:sp>
        <p:nvSpPr>
          <p:cNvPr id="2" name="菱形 1"/>
          <p:cNvSpPr/>
          <p:nvPr/>
        </p:nvSpPr>
        <p:spPr>
          <a:xfrm>
            <a:off x="466928" y="2282757"/>
            <a:ext cx="324255" cy="44098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a:off x="457200" y="5230238"/>
            <a:ext cx="324255" cy="44098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3</a:t>
            </a:r>
            <a:r>
              <a:rPr lang="zh-CN" altLang="en-US" sz="3200" dirty="0">
                <a:latin typeface="微软雅黑" panose="020B0503020204020204" pitchFamily="34" charset="-122"/>
                <a:ea typeface="微软雅黑" panose="020B0503020204020204" pitchFamily="34" charset="-122"/>
              </a:rPr>
              <a:t>）用</a:t>
            </a:r>
            <a:r>
              <a:rPr lang="en-US" altLang="zh-CN" sz="3200" dirty="0">
                <a:latin typeface="微软雅黑" panose="020B0503020204020204" pitchFamily="34" charset="-122"/>
                <a:ea typeface="微软雅黑" panose="020B0503020204020204" pitchFamily="34" charset="-122"/>
              </a:rPr>
              <a:t>C</a:t>
            </a:r>
            <a:r>
              <a:rPr lang="zh-CN" altLang="en-US" sz="3200" dirty="0">
                <a:latin typeface="微软雅黑" panose="020B0503020204020204" pitchFamily="34" charset="-122"/>
                <a:ea typeface="微软雅黑" panose="020B0503020204020204" pitchFamily="34" charset="-122"/>
              </a:rPr>
              <a:t>语言实现抽象数据类型</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407914" y="1805173"/>
            <a:ext cx="8612260" cy="2571666"/>
          </a:xfrm>
          <a:prstGeom prst="rect">
            <a:avLst/>
          </a:prstGeom>
          <a:noFill/>
        </p:spPr>
        <p:txBody>
          <a:bodyPr wrap="square" rtlCol="0">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      </a:t>
            </a:r>
            <a:r>
              <a:rPr lang="en-US" altLang="zh-CN" sz="2200" dirty="0">
                <a:solidFill>
                  <a:srgbClr val="FF0000"/>
                </a:solidFill>
                <a:latin typeface="微软雅黑" panose="020B0503020204020204" pitchFamily="34" charset="-122"/>
                <a:ea typeface="微软雅黑" panose="020B0503020204020204" pitchFamily="34" charset="-122"/>
              </a:rPr>
              <a:t>typedef</a:t>
            </a:r>
            <a:r>
              <a:rPr lang="zh-CN" altLang="en-US" sz="2200" dirty="0">
                <a:solidFill>
                  <a:srgbClr val="FF0000"/>
                </a:solidFill>
                <a:latin typeface="微软雅黑" panose="020B0503020204020204" pitchFamily="34" charset="-122"/>
                <a:ea typeface="微软雅黑" panose="020B0503020204020204" pitchFamily="34" charset="-122"/>
              </a:rPr>
              <a:t>可以用来建立已定义好的数据类型的别名。</a:t>
            </a:r>
            <a:r>
              <a:rPr lang="zh-CN" altLang="en-US" sz="2200" dirty="0">
                <a:latin typeface="微软雅黑" panose="020B0503020204020204" pitchFamily="34" charset="-122"/>
                <a:ea typeface="微软雅黑" panose="020B0503020204020204" pitchFamily="34" charset="-122"/>
              </a:rPr>
              <a:t>为建立较短、便于记忆和使用的类型名，为了省略结构标记，</a:t>
            </a:r>
            <a:r>
              <a:rPr lang="en-US" altLang="zh-CN" sz="2200" dirty="0" err="1">
                <a:latin typeface="微软雅黑" panose="020B0503020204020204" pitchFamily="34" charset="-122"/>
                <a:ea typeface="微软雅黑" panose="020B0503020204020204" pitchFamily="34" charset="-122"/>
              </a:rPr>
              <a:t>C程序员经常使用typedef</a:t>
            </a:r>
            <a:r>
              <a:rPr lang="en-US" altLang="zh-CN" sz="2200" dirty="0">
                <a:latin typeface="微软雅黑" panose="020B0503020204020204" pitchFamily="34" charset="-122"/>
                <a:ea typeface="微软雅黑" panose="020B0503020204020204" pitchFamily="34" charset="-122"/>
              </a:rPr>
              <a:t> </a:t>
            </a:r>
            <a:r>
              <a:rPr lang="en-US" altLang="zh-CN" sz="2200" dirty="0" err="1">
                <a:latin typeface="微软雅黑" panose="020B0503020204020204" pitchFamily="34" charset="-122"/>
                <a:ea typeface="微软雅黑" panose="020B0503020204020204" pitchFamily="34" charset="-122"/>
              </a:rPr>
              <a:t>定义结构类型，如typedef</a:t>
            </a:r>
            <a:r>
              <a:rPr lang="en-US" altLang="zh-CN" sz="2200" dirty="0">
                <a:latin typeface="微软雅黑" panose="020B0503020204020204" pitchFamily="34" charset="-122"/>
                <a:ea typeface="微软雅黑" panose="020B0503020204020204" pitchFamily="34" charset="-122"/>
              </a:rPr>
              <a:t> struct Employee;</a:t>
            </a:r>
            <a:r>
              <a:rPr lang="zh-CN" altLang="en-US" sz="2200" dirty="0">
                <a:latin typeface="微软雅黑" panose="020B0503020204020204" pitchFamily="34" charset="-122"/>
                <a:ea typeface="微软雅黑" panose="020B0503020204020204" pitchFamily="34" charset="-122"/>
              </a:rPr>
              <a:t>建立用户自定义的数据类型的新类型名为</a:t>
            </a:r>
            <a:r>
              <a:rPr lang="en-US" altLang="zh-CN" sz="2200" dirty="0">
                <a:latin typeface="微软雅黑" panose="020B0503020204020204" pitchFamily="34" charset="-122"/>
                <a:ea typeface="微软雅黑" panose="020B0503020204020204" pitchFamily="34" charset="-122"/>
              </a:rPr>
              <a:t>Employee,</a:t>
            </a:r>
            <a:r>
              <a:rPr lang="zh-CN" altLang="en-US" sz="2200" dirty="0">
                <a:latin typeface="微软雅黑" panose="020B0503020204020204" pitchFamily="34" charset="-122"/>
                <a:ea typeface="微软雅黑" panose="020B0503020204020204" pitchFamily="34" charset="-122"/>
              </a:rPr>
              <a:t>它是类型</a:t>
            </a:r>
            <a:r>
              <a:rPr lang="en-US" altLang="zh-CN" sz="2200" dirty="0">
                <a:latin typeface="微软雅黑" panose="020B0503020204020204" pitchFamily="34" charset="-122"/>
                <a:ea typeface="微软雅黑" panose="020B0503020204020204" pitchFamily="34" charset="-122"/>
              </a:rPr>
              <a:t>struct Employee</a:t>
            </a:r>
            <a:r>
              <a:rPr lang="zh-CN" altLang="en-US" sz="2200" dirty="0">
                <a:latin typeface="微软雅黑" panose="020B0503020204020204" pitchFamily="34" charset="-122"/>
                <a:ea typeface="微软雅黑" panose="020B0503020204020204" pitchFamily="34" charset="-122"/>
              </a:rPr>
              <a:t>的别名。就可以</a:t>
            </a:r>
            <a:r>
              <a:rPr lang="zh-CN" altLang="en-US" sz="2200" dirty="0">
                <a:solidFill>
                  <a:srgbClr val="FF0000"/>
                </a:solidFill>
                <a:latin typeface="微软雅黑" panose="020B0503020204020204" pitchFamily="34" charset="-122"/>
                <a:ea typeface="微软雅黑" panose="020B0503020204020204" pitchFamily="34" charset="-122"/>
              </a:rPr>
              <a:t>用</a:t>
            </a:r>
            <a:r>
              <a:rPr lang="en-US" altLang="zh-CN" sz="2200" dirty="0">
                <a:solidFill>
                  <a:srgbClr val="FF0000"/>
                </a:solidFill>
                <a:latin typeface="微软雅黑" panose="020B0503020204020204" pitchFamily="34" charset="-122"/>
                <a:ea typeface="微软雅黑" panose="020B0503020204020204" pitchFamily="34" charset="-122"/>
              </a:rPr>
              <a:t>Employee</a:t>
            </a:r>
            <a:r>
              <a:rPr lang="zh-CN" altLang="en-US" sz="2200" dirty="0">
                <a:solidFill>
                  <a:srgbClr val="FF0000"/>
                </a:solidFill>
                <a:latin typeface="微软雅黑" panose="020B0503020204020204" pitchFamily="34" charset="-122"/>
                <a:ea typeface="微软雅黑" panose="020B0503020204020204" pitchFamily="34" charset="-122"/>
              </a:rPr>
              <a:t>类型名来代替</a:t>
            </a:r>
            <a:r>
              <a:rPr lang="en-US" altLang="zh-CN" sz="2200" dirty="0">
                <a:solidFill>
                  <a:srgbClr val="FF0000"/>
                </a:solidFill>
                <a:latin typeface="微软雅黑" panose="020B0503020204020204" pitchFamily="34" charset="-122"/>
                <a:ea typeface="微软雅黑" panose="020B0503020204020204" pitchFamily="34" charset="-122"/>
              </a:rPr>
              <a:t>struct Employee</a:t>
            </a:r>
            <a:r>
              <a:rPr lang="zh-CN" altLang="en-US" sz="2200" dirty="0">
                <a:solidFill>
                  <a:srgbClr val="FF0000"/>
                </a:solidFill>
                <a:latin typeface="微软雅黑" panose="020B0503020204020204" pitchFamily="34" charset="-122"/>
                <a:ea typeface="微软雅黑" panose="020B0503020204020204" pitchFamily="34" charset="-122"/>
              </a:rPr>
              <a:t>类型名</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455127" y="4505390"/>
            <a:ext cx="6919546" cy="2123658"/>
          </a:xfrm>
          <a:prstGeom prst="rect">
            <a:avLst/>
          </a:prstGeom>
          <a:noFill/>
        </p:spPr>
        <p:txBody>
          <a:bodyPr wrap="square">
            <a:spAutoFit/>
          </a:bodyPr>
          <a:lstStyle/>
          <a:p>
            <a:r>
              <a:rPr lang="en-US" altLang="zh-CN" sz="2200" dirty="0">
                <a:latin typeface="微软雅黑" panose="020B0503020204020204" pitchFamily="34" charset="-122"/>
                <a:ea typeface="微软雅黑" panose="020B0503020204020204" pitchFamily="34" charset="-122"/>
              </a:rPr>
              <a:t>typedef struct Employee    /*</a:t>
            </a:r>
            <a:r>
              <a:rPr lang="zh-CN" altLang="en-US" sz="2200" dirty="0">
                <a:latin typeface="微软雅黑" panose="020B0503020204020204" pitchFamily="34" charset="-122"/>
                <a:ea typeface="微软雅黑" panose="020B0503020204020204" pitchFamily="34" charset="-122"/>
              </a:rPr>
              <a:t>结点类型定义</a:t>
            </a:r>
            <a:r>
              <a:rPr lang="en-US" altLang="zh-CN" sz="2200" dirty="0">
                <a:latin typeface="微软雅黑" panose="020B0503020204020204" pitchFamily="34" charset="-122"/>
                <a:ea typeface="微软雅黑" panose="020B0503020204020204" pitchFamily="34" charset="-122"/>
              </a:rPr>
              <a:t>*/ </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char  Name[20];</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char  Sex;</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char  Ages;</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float  Money;</a:t>
            </a:r>
            <a:endParaRPr lang="en-US" altLang="zh-CN" sz="2200" dirty="0">
              <a:latin typeface="微软雅黑" panose="020B0503020204020204" pitchFamily="34" charset="-122"/>
              <a:ea typeface="微软雅黑" panose="020B0503020204020204" pitchFamily="34" charset="-122"/>
            </a:endParaRPr>
          </a:p>
          <a:p>
            <a:r>
              <a:rPr lang="en-US" altLang="zh-CN" sz="2200" dirty="0">
                <a:latin typeface="微软雅黑" panose="020B0503020204020204" pitchFamily="34" charset="-122"/>
                <a:ea typeface="微软雅黑" panose="020B0503020204020204" pitchFamily="34" charset="-122"/>
              </a:rPr>
              <a:t>} Employee;</a:t>
            </a:r>
            <a:endParaRPr lang="en-US" altLang="zh-CN" sz="2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3</a:t>
            </a:r>
            <a:r>
              <a:rPr lang="zh-CN" altLang="en-US" sz="3200" dirty="0">
                <a:latin typeface="微软雅黑" panose="020B0503020204020204" pitchFamily="34" charset="-122"/>
                <a:ea typeface="微软雅黑" panose="020B0503020204020204" pitchFamily="34" charset="-122"/>
              </a:rPr>
              <a:t>）用</a:t>
            </a:r>
            <a:r>
              <a:rPr lang="en-US" altLang="zh-CN" sz="3200" dirty="0">
                <a:latin typeface="微软雅黑" panose="020B0503020204020204" pitchFamily="34" charset="-122"/>
                <a:ea typeface="微软雅黑" panose="020B0503020204020204" pitchFamily="34" charset="-122"/>
              </a:rPr>
              <a:t>C</a:t>
            </a:r>
            <a:r>
              <a:rPr lang="zh-CN" altLang="en-US" sz="3200" dirty="0">
                <a:latin typeface="微软雅黑" panose="020B0503020204020204" pitchFamily="34" charset="-122"/>
                <a:ea typeface="微软雅黑" panose="020B0503020204020204" pitchFamily="34" charset="-122"/>
              </a:rPr>
              <a:t>语言实现抽象数据类型</a:t>
            </a:r>
            <a:endParaRPr lang="en-US" altLang="zh-CN" sz="3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95195" y="52177"/>
            <a:ext cx="9504492" cy="645160"/>
          </a:xfrm>
          <a:prstGeom prst="rect">
            <a:avLst/>
          </a:prstGeom>
          <a:noFill/>
          <a:ln w="9525">
            <a:noFill/>
          </a:ln>
        </p:spPr>
        <p:txBody>
          <a:bodyPr wrap="square" anchor="t">
            <a:spAutoFit/>
          </a:bodyPr>
          <a:lstStyle/>
          <a:p>
            <a:r>
              <a:rPr lang="zh-CN" altLang="en-US" sz="3600" dirty="0">
                <a:solidFill>
                  <a:schemeClr val="bg1"/>
                </a:solidFill>
              </a:rPr>
              <a:t>上次课回顾</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232458"/>
            <a:ext cx="9144000" cy="5617615"/>
          </a:xfrm>
          <a:prstGeom prst="rect">
            <a:avLst/>
          </a:prstGeom>
        </p:spPr>
      </p:pic>
      <p:sp>
        <p:nvSpPr>
          <p:cNvPr id="5" name="矩形 5"/>
          <p:cNvSpPr/>
          <p:nvPr/>
        </p:nvSpPr>
        <p:spPr>
          <a:xfrm>
            <a:off x="123826" y="896383"/>
            <a:ext cx="7525940" cy="523220"/>
          </a:xfrm>
          <a:prstGeom prst="rect">
            <a:avLst/>
          </a:prstGeom>
          <a:noFill/>
          <a:ln w="9525">
            <a:noFill/>
          </a:ln>
        </p:spPr>
        <p:txBody>
          <a:bodyPr anchor="t">
            <a:spAutoFit/>
          </a:bodyPr>
          <a:lstStyle/>
          <a:p>
            <a:r>
              <a:rPr lang="zh-CN" altLang="en-US" sz="2800" dirty="0"/>
              <a:t>数据结构的基础概念</a:t>
            </a:r>
            <a:endParaRPr lang="en-US" altLang="zh-CN" sz="2800" dirty="0"/>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4</a:t>
            </a:r>
            <a:r>
              <a:rPr lang="zh-CN" altLang="en-US" sz="3200" dirty="0">
                <a:latin typeface="微软雅黑" panose="020B0503020204020204" pitchFamily="34" charset="-122"/>
                <a:ea typeface="微软雅黑" panose="020B0503020204020204" pitchFamily="34" charset="-122"/>
              </a:rPr>
              <a:t>）算法描述规范与设计风格</a:t>
            </a:r>
            <a:endParaRPr lang="en-US" altLang="zh-CN" sz="3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49526" y="2090943"/>
            <a:ext cx="7699544" cy="3247877"/>
          </a:xfrm>
          <a:prstGeom prst="rect">
            <a:avLst/>
          </a:prstGeom>
          <a:noFill/>
        </p:spPr>
        <p:txBody>
          <a:bodyPr wrap="non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算法描述方法</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函数返回值类型</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函数名（</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形式参数及说明</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内部数据说明；</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执行语句组；</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函数名</a:t>
            </a: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6" name="文本框 5"/>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4</a:t>
            </a:r>
            <a:r>
              <a:rPr lang="zh-CN" altLang="en-US" sz="3200" dirty="0">
                <a:latin typeface="微软雅黑" panose="020B0503020204020204" pitchFamily="34" charset="-122"/>
                <a:ea typeface="微软雅黑" panose="020B0503020204020204" pitchFamily="34" charset="-122"/>
              </a:rPr>
              <a:t>）算法描述规范与设计风格</a:t>
            </a:r>
            <a:endParaRPr lang="en-US" altLang="zh-CN" sz="3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3" name="文本框 2"/>
          <p:cNvSpPr txBox="1"/>
          <p:nvPr/>
        </p:nvSpPr>
        <p:spPr>
          <a:xfrm>
            <a:off x="695195" y="1462122"/>
            <a:ext cx="7911316" cy="5116272"/>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完整</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程序的结构</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C</a:t>
            </a:r>
            <a:r>
              <a:rPr lang="zh-CN" altLang="en-US" sz="2000" dirty="0">
                <a:latin typeface="微软雅黑" panose="020B0503020204020204" pitchFamily="34" charset="-122"/>
                <a:ea typeface="微软雅黑" panose="020B0503020204020204" pitchFamily="34" charset="-122"/>
              </a:rPr>
              <a:t>的函数相当于其他语言中的子程序。用函数来实现特定的功能。一个完整的、可执行的</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程序 文件一般结构如下：</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包含文件语句</a:t>
            </a:r>
            <a:r>
              <a:rPr lang="en-US" altLang="zh-CN" sz="2000" dirty="0">
                <a:latin typeface="微软雅黑" panose="020B0503020204020204" pitchFamily="34" charset="-122"/>
                <a:ea typeface="微软雅黑" panose="020B0503020204020204" pitchFamily="34" charset="-122"/>
              </a:rPr>
              <a:t>]                                  #include</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宏定义语句</a:t>
            </a:r>
            <a:r>
              <a:rPr lang="en-US" altLang="zh-CN" sz="2000" dirty="0">
                <a:latin typeface="微软雅黑" panose="020B0503020204020204" pitchFamily="34" charset="-122"/>
                <a:ea typeface="微软雅黑" panose="020B0503020204020204" pitchFamily="34" charset="-122"/>
              </a:rPr>
              <a:t>]                                     #define</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自定义类型语句</a:t>
            </a:r>
            <a:r>
              <a:rPr lang="en-US" altLang="zh-CN" sz="2000" dirty="0">
                <a:latin typeface="微软雅黑" panose="020B0503020204020204" pitchFamily="34" charset="-122"/>
                <a:ea typeface="微软雅黑" panose="020B0503020204020204" pitchFamily="34" charset="-122"/>
              </a:rPr>
              <a:t>]                               typedef</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所有子函数的原型说明</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子函数</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定义</a:t>
            </a:r>
            <a:r>
              <a:rPr lang="en-US" altLang="zh-CN" sz="2000" dirty="0">
                <a:latin typeface="微软雅黑" panose="020B0503020204020204" pitchFamily="34" charset="-122"/>
                <a:ea typeface="微软雅黑" panose="020B0503020204020204" pitchFamily="34" charset="-122"/>
              </a:rPr>
              <a:t>]                                    type_1  fun_1(</a:t>
            </a:r>
            <a:r>
              <a:rPr lang="zh-CN" altLang="en-US" sz="2000" dirty="0">
                <a:latin typeface="微软雅黑" panose="020B0503020204020204" pitchFamily="34" charset="-122"/>
                <a:ea typeface="微软雅黑" panose="020B0503020204020204" pitchFamily="34" charset="-122"/>
              </a:rPr>
              <a:t>参数表</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子函数</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定义</a:t>
            </a:r>
            <a:r>
              <a:rPr lang="en-US" altLang="zh-CN" sz="2000" dirty="0">
                <a:latin typeface="微软雅黑" panose="020B0503020204020204" pitchFamily="34" charset="-122"/>
                <a:ea typeface="微软雅黑" panose="020B0503020204020204" pitchFamily="34" charset="-122"/>
              </a:rPr>
              <a:t>]                                    type_1  </a:t>
            </a:r>
            <a:r>
              <a:rPr lang="en-US" altLang="zh-CN" sz="2000" dirty="0" err="1">
                <a:latin typeface="微软雅黑" panose="020B0503020204020204" pitchFamily="34" charset="-122"/>
                <a:ea typeface="微软雅黑" panose="020B0503020204020204" pitchFamily="34" charset="-122"/>
              </a:rPr>
              <a:t>fun_n</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参数表</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主函数定义</a:t>
            </a:r>
            <a:r>
              <a:rPr lang="en-US" altLang="zh-CN" sz="2000" dirty="0">
                <a:latin typeface="微软雅黑" panose="020B0503020204020204" pitchFamily="34" charset="-122"/>
                <a:ea typeface="微软雅黑" panose="020B0503020204020204" pitchFamily="34" charset="-122"/>
              </a:rPr>
              <a:t>]                                      main(){…}</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4</a:t>
            </a:r>
            <a:r>
              <a:rPr lang="zh-CN" altLang="en-US" sz="3200" dirty="0">
                <a:latin typeface="微软雅黑" panose="020B0503020204020204" pitchFamily="34" charset="-122"/>
                <a:ea typeface="微软雅黑" panose="020B0503020204020204" pitchFamily="34" charset="-122"/>
              </a:rPr>
              <a:t>）算法描述规范与设计风格</a:t>
            </a:r>
            <a:endParaRPr lang="en-US" altLang="zh-CN" sz="3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2085428"/>
            <a:ext cx="9144000" cy="4243570"/>
          </a:xfrm>
          <a:prstGeom prst="rect">
            <a:avLst/>
          </a:prstGeom>
        </p:spPr>
      </p:pic>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4</a:t>
            </a:r>
            <a:r>
              <a:rPr lang="zh-CN" altLang="en-US" sz="3200" dirty="0">
                <a:latin typeface="微软雅黑" panose="020B0503020204020204" pitchFamily="34" charset="-122"/>
                <a:ea typeface="微软雅黑" panose="020B0503020204020204" pitchFamily="34" charset="-122"/>
              </a:rPr>
              <a:t>）算法描述规范与设计风格</a:t>
            </a:r>
            <a:endParaRPr lang="en-US" altLang="zh-CN" sz="3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3" name="文本框 2"/>
          <p:cNvSpPr txBox="1"/>
          <p:nvPr/>
        </p:nvSpPr>
        <p:spPr>
          <a:xfrm>
            <a:off x="1401901" y="2052039"/>
            <a:ext cx="6340197" cy="830997"/>
          </a:xfrm>
          <a:prstGeom prst="rect">
            <a:avLst/>
          </a:prstGeom>
          <a:noFill/>
        </p:spPr>
        <p:txBody>
          <a:bodyPr wrap="none" rtlCol="0">
            <a:spAutoFit/>
          </a:bodyPr>
          <a:lstStyle/>
          <a:p>
            <a:r>
              <a:rPr lang="zh-CN" altLang="en-US" sz="4800" dirty="0"/>
              <a:t>以华为海思的编码为例</a:t>
            </a:r>
            <a:endParaRPr lang="zh-CN" altLang="en-US" sz="4800"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7688" y="3046967"/>
            <a:ext cx="4695825" cy="291465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1690370" y="5936219"/>
            <a:ext cx="6684487" cy="369332"/>
          </a:xfrm>
          <a:prstGeom prst="rect">
            <a:avLst/>
          </a:prstGeom>
          <a:noFill/>
        </p:spPr>
        <p:txBody>
          <a:bodyPr wrap="square">
            <a:spAutoFit/>
          </a:bodyPr>
          <a:lstStyle/>
          <a:p>
            <a:r>
              <a:rPr lang="zh-CN" altLang="en-US" b="0" i="0" dirty="0">
                <a:solidFill>
                  <a:srgbClr val="333333"/>
                </a:solidFill>
                <a:effectLst/>
                <a:latin typeface="微软雅黑" panose="020B0503020204020204" pitchFamily="34" charset="-122"/>
                <a:ea typeface="微软雅黑" panose="020B0503020204020204" pitchFamily="34" charset="-122"/>
              </a:rPr>
              <a:t>海思独创的“通用</a:t>
            </a:r>
            <a:r>
              <a:rPr lang="en-US" altLang="zh-CN" b="0" i="0" dirty="0">
                <a:solidFill>
                  <a:srgbClr val="333333"/>
                </a:solidFill>
                <a:effectLst/>
                <a:latin typeface="微软雅黑" panose="020B0503020204020204" pitchFamily="34" charset="-122"/>
                <a:ea typeface="微软雅黑" panose="020B0503020204020204" pitchFamily="34" charset="-122"/>
              </a:rPr>
              <a:t>CPU+IVE</a:t>
            </a:r>
            <a:r>
              <a:rPr lang="zh-CN" altLang="en-US" b="0" i="0" dirty="0">
                <a:solidFill>
                  <a:srgbClr val="333333"/>
                </a:solidFill>
                <a:effectLst/>
                <a:latin typeface="微软雅黑" panose="020B0503020204020204" pitchFamily="34" charset="-122"/>
                <a:ea typeface="微软雅黑" panose="020B0503020204020204" pitchFamily="34" charset="-122"/>
              </a:rPr>
              <a:t>智能视频硬件加速引擎”结构图</a:t>
            </a:r>
            <a:endParaRPr lang="zh-CN" altLang="en-US" dirty="0"/>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pic>
        <p:nvPicPr>
          <p:cNvPr id="8" name="图片 7"/>
          <p:cNvPicPr>
            <a:picLocks noChangeAspect="1"/>
          </p:cNvPicPr>
          <p:nvPr/>
        </p:nvPicPr>
        <p:blipFill>
          <a:blip r:embed="rId1"/>
          <a:stretch>
            <a:fillRect/>
          </a:stretch>
        </p:blipFill>
        <p:spPr>
          <a:xfrm>
            <a:off x="0" y="711942"/>
            <a:ext cx="7257600" cy="5911508"/>
          </a:xfrm>
          <a:prstGeom prst="rect">
            <a:avLst/>
          </a:prstGeom>
        </p:spPr>
      </p:pic>
      <p:sp>
        <p:nvSpPr>
          <p:cNvPr id="9" name="文本框 8"/>
          <p:cNvSpPr txBox="1"/>
          <p:nvPr/>
        </p:nvSpPr>
        <p:spPr>
          <a:xfrm>
            <a:off x="6541770" y="965632"/>
            <a:ext cx="1107996" cy="369332"/>
          </a:xfrm>
          <a:prstGeom prst="rect">
            <a:avLst/>
          </a:prstGeom>
          <a:noFill/>
        </p:spPr>
        <p:txBody>
          <a:bodyPr wrap="none" rtlCol="0">
            <a:spAutoFit/>
          </a:bodyPr>
          <a:lstStyle/>
          <a:p>
            <a:r>
              <a:rPr lang="zh-CN" altLang="en-US" dirty="0">
                <a:solidFill>
                  <a:srgbClr val="FF0000"/>
                </a:solidFill>
              </a:rPr>
              <a:t>算法描述</a:t>
            </a:r>
            <a:endParaRPr lang="zh-CN" altLang="en-US" dirty="0">
              <a:solidFill>
                <a:srgbClr val="FF0000"/>
              </a:solidFill>
            </a:endParaRPr>
          </a:p>
        </p:txBody>
      </p:sp>
      <p:sp>
        <p:nvSpPr>
          <p:cNvPr id="12" name="文本框 11"/>
          <p:cNvSpPr txBox="1"/>
          <p:nvPr/>
        </p:nvSpPr>
        <p:spPr>
          <a:xfrm>
            <a:off x="6541770" y="711716"/>
            <a:ext cx="646331" cy="369332"/>
          </a:xfrm>
          <a:prstGeom prst="rect">
            <a:avLst/>
          </a:prstGeom>
          <a:noFill/>
        </p:spPr>
        <p:txBody>
          <a:bodyPr wrap="none" rtlCol="0">
            <a:spAutoFit/>
          </a:bodyPr>
          <a:lstStyle/>
          <a:p>
            <a:r>
              <a:rPr lang="zh-CN" altLang="en-US" dirty="0">
                <a:solidFill>
                  <a:srgbClr val="FF0000"/>
                </a:solidFill>
              </a:rPr>
              <a:t>原型</a:t>
            </a:r>
            <a:endParaRPr lang="zh-CN" altLang="en-US" dirty="0">
              <a:solidFill>
                <a:srgbClr val="FF0000"/>
              </a:solidFill>
            </a:endParaRPr>
          </a:p>
        </p:txBody>
      </p:sp>
      <p:sp>
        <p:nvSpPr>
          <p:cNvPr id="13" name="文本框 12"/>
          <p:cNvSpPr txBox="1"/>
          <p:nvPr/>
        </p:nvSpPr>
        <p:spPr>
          <a:xfrm>
            <a:off x="6541770" y="1356876"/>
            <a:ext cx="1107996" cy="369332"/>
          </a:xfrm>
          <a:prstGeom prst="rect">
            <a:avLst/>
          </a:prstGeom>
          <a:noFill/>
        </p:spPr>
        <p:txBody>
          <a:bodyPr wrap="none" rtlCol="0">
            <a:spAutoFit/>
          </a:bodyPr>
          <a:lstStyle/>
          <a:p>
            <a:r>
              <a:rPr lang="zh-CN" altLang="en-US" dirty="0">
                <a:solidFill>
                  <a:srgbClr val="FF0000"/>
                </a:solidFill>
              </a:rPr>
              <a:t>函数输入</a:t>
            </a:r>
            <a:endParaRPr lang="zh-CN" altLang="en-US" dirty="0">
              <a:solidFill>
                <a:srgbClr val="FF0000"/>
              </a:solidFill>
            </a:endParaRPr>
          </a:p>
        </p:txBody>
      </p:sp>
      <p:sp>
        <p:nvSpPr>
          <p:cNvPr id="14" name="文本框 13"/>
          <p:cNvSpPr txBox="1"/>
          <p:nvPr/>
        </p:nvSpPr>
        <p:spPr>
          <a:xfrm>
            <a:off x="6541770" y="2294651"/>
            <a:ext cx="1107996" cy="369332"/>
          </a:xfrm>
          <a:prstGeom prst="rect">
            <a:avLst/>
          </a:prstGeom>
          <a:noFill/>
        </p:spPr>
        <p:txBody>
          <a:bodyPr wrap="none" rtlCol="0">
            <a:spAutoFit/>
          </a:bodyPr>
          <a:lstStyle/>
          <a:p>
            <a:r>
              <a:rPr lang="zh-CN" altLang="en-US" dirty="0">
                <a:solidFill>
                  <a:srgbClr val="FF0000"/>
                </a:solidFill>
              </a:rPr>
              <a:t>函数输出</a:t>
            </a:r>
            <a:endParaRPr lang="zh-CN" altLang="en-US" dirty="0">
              <a:solidFill>
                <a:srgbClr val="FF0000"/>
              </a:solidFill>
            </a:endParaRPr>
          </a:p>
        </p:txBody>
      </p:sp>
      <p:sp>
        <p:nvSpPr>
          <p:cNvPr id="16" name="文本框 15"/>
          <p:cNvSpPr txBox="1"/>
          <p:nvPr/>
        </p:nvSpPr>
        <p:spPr>
          <a:xfrm>
            <a:off x="4339445" y="2507144"/>
            <a:ext cx="1338828" cy="369332"/>
          </a:xfrm>
          <a:prstGeom prst="rect">
            <a:avLst/>
          </a:prstGeom>
          <a:noFill/>
        </p:spPr>
        <p:txBody>
          <a:bodyPr wrap="none" rtlCol="0">
            <a:spAutoFit/>
          </a:bodyPr>
          <a:lstStyle/>
          <a:p>
            <a:r>
              <a:rPr lang="zh-CN" altLang="en-US" dirty="0">
                <a:solidFill>
                  <a:srgbClr val="FF0000"/>
                </a:solidFill>
              </a:rPr>
              <a:t>函数返回值</a:t>
            </a:r>
            <a:endParaRPr lang="zh-CN" altLang="en-US" dirty="0">
              <a:solidFill>
                <a:srgbClr val="FF0000"/>
              </a:solidFill>
            </a:endParaRPr>
          </a:p>
        </p:txBody>
      </p:sp>
      <p:sp>
        <p:nvSpPr>
          <p:cNvPr id="17" name="文本框 16"/>
          <p:cNvSpPr txBox="1"/>
          <p:nvPr/>
        </p:nvSpPr>
        <p:spPr>
          <a:xfrm>
            <a:off x="5246838" y="3132112"/>
            <a:ext cx="1107996" cy="369332"/>
          </a:xfrm>
          <a:prstGeom prst="rect">
            <a:avLst/>
          </a:prstGeom>
          <a:noFill/>
        </p:spPr>
        <p:txBody>
          <a:bodyPr wrap="none" rtlCol="0">
            <a:spAutoFit/>
          </a:bodyPr>
          <a:lstStyle/>
          <a:p>
            <a:r>
              <a:rPr lang="zh-CN" altLang="en-US" dirty="0">
                <a:solidFill>
                  <a:srgbClr val="FF0000"/>
                </a:solidFill>
              </a:rPr>
              <a:t>特别说明</a:t>
            </a:r>
            <a:endParaRPr lang="zh-CN" altLang="en-US" dirty="0">
              <a:solidFill>
                <a:srgbClr val="FF0000"/>
              </a:solidFill>
            </a:endParaRPr>
          </a:p>
        </p:txBody>
      </p:sp>
      <p:sp>
        <p:nvSpPr>
          <p:cNvPr id="18" name="文本框 17"/>
          <p:cNvSpPr txBox="1"/>
          <p:nvPr/>
        </p:nvSpPr>
        <p:spPr>
          <a:xfrm>
            <a:off x="2240912" y="3530412"/>
            <a:ext cx="2392796" cy="646331"/>
          </a:xfrm>
          <a:prstGeom prst="rect">
            <a:avLst/>
          </a:prstGeom>
          <a:noFill/>
        </p:spPr>
        <p:txBody>
          <a:bodyPr wrap="square" rtlCol="0">
            <a:spAutoFit/>
          </a:bodyPr>
          <a:lstStyle/>
          <a:p>
            <a:r>
              <a:rPr lang="zh-CN" altLang="en-US" dirty="0">
                <a:solidFill>
                  <a:srgbClr val="FF0000"/>
                </a:solidFill>
              </a:rPr>
              <a:t>可能会调用其他函数，或被其他调用</a:t>
            </a:r>
            <a:endParaRPr lang="zh-CN" altLang="en-US" dirty="0">
              <a:solidFill>
                <a:srgbClr val="FF0000"/>
              </a:solidFill>
            </a:endParaRPr>
          </a:p>
        </p:txBody>
      </p:sp>
      <p:sp>
        <p:nvSpPr>
          <p:cNvPr id="19" name="文本框 18"/>
          <p:cNvSpPr txBox="1"/>
          <p:nvPr/>
        </p:nvSpPr>
        <p:spPr>
          <a:xfrm>
            <a:off x="5139449" y="4419495"/>
            <a:ext cx="2392796" cy="646331"/>
          </a:xfrm>
          <a:prstGeom prst="rect">
            <a:avLst/>
          </a:prstGeom>
          <a:noFill/>
        </p:spPr>
        <p:txBody>
          <a:bodyPr wrap="square" rtlCol="0">
            <a:spAutoFit/>
          </a:bodyPr>
          <a:lstStyle/>
          <a:p>
            <a:r>
              <a:rPr lang="zh-CN" altLang="en-US" dirty="0">
                <a:solidFill>
                  <a:srgbClr val="FF0000"/>
                </a:solidFill>
              </a:rPr>
              <a:t>算法更新阶段涉及到的作者说明 </a:t>
            </a:r>
            <a:endParaRPr lang="zh-CN" altLang="en-US" dirty="0">
              <a:solidFill>
                <a:srgbClr val="FF0000"/>
              </a:solidFill>
            </a:endParaRPr>
          </a:p>
        </p:txBody>
      </p:sp>
      <p:sp>
        <p:nvSpPr>
          <p:cNvPr id="20" name="文本框 19"/>
          <p:cNvSpPr txBox="1"/>
          <p:nvPr/>
        </p:nvSpPr>
        <p:spPr>
          <a:xfrm>
            <a:off x="5991703" y="5800346"/>
            <a:ext cx="2392796" cy="369332"/>
          </a:xfrm>
          <a:prstGeom prst="rect">
            <a:avLst/>
          </a:prstGeom>
          <a:noFill/>
        </p:spPr>
        <p:txBody>
          <a:bodyPr wrap="square" rtlCol="0">
            <a:spAutoFit/>
          </a:bodyPr>
          <a:lstStyle/>
          <a:p>
            <a:r>
              <a:rPr lang="zh-CN" altLang="en-US" dirty="0">
                <a:solidFill>
                  <a:srgbClr val="FF0000"/>
                </a:solidFill>
              </a:rPr>
              <a:t>函数名字，命名规范</a:t>
            </a:r>
            <a:endParaRPr lang="zh-CN" altLang="en-US" dirty="0">
              <a:solidFill>
                <a:srgbClr val="FF0000"/>
              </a:solidFill>
            </a:endParaRPr>
          </a:p>
        </p:txBody>
      </p:sp>
      <p:sp>
        <p:nvSpPr>
          <p:cNvPr id="3" name="矩形 2"/>
          <p:cNvSpPr/>
          <p:nvPr/>
        </p:nvSpPr>
        <p:spPr>
          <a:xfrm>
            <a:off x="1883410" y="4586605"/>
            <a:ext cx="56134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custDataLst>
              <p:tags r:id="rId2"/>
            </p:custDataLst>
          </p:nvPr>
        </p:nvSpPr>
        <p:spPr>
          <a:xfrm>
            <a:off x="1883410" y="5190490"/>
            <a:ext cx="5613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P spid="16" grpId="0"/>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4" name="文本框 3"/>
          <p:cNvSpPr txBox="1"/>
          <p:nvPr/>
        </p:nvSpPr>
        <p:spPr>
          <a:xfrm flipH="1">
            <a:off x="447612" y="1916137"/>
            <a:ext cx="8086787" cy="2030095"/>
          </a:xfrm>
          <a:prstGeom prst="rect">
            <a:avLst/>
          </a:prstGeom>
          <a:noFill/>
        </p:spPr>
        <p:txBody>
          <a:bodyPr wrap="square" rtlCol="0">
            <a:spAutoFit/>
          </a:bodyPr>
          <a:lstStyle/>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rPr>
              <a:t>变量的作用域 </a:t>
            </a:r>
            <a:endParaRPr lang="en-US" altLang="zh-CN" sz="28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全局变量：</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局部变量：</a:t>
            </a:r>
            <a:endParaRPr lang="zh-CN" altLang="en-US" sz="3200" dirty="0"/>
          </a:p>
        </p:txBody>
      </p:sp>
      <p:sp>
        <p:nvSpPr>
          <p:cNvPr id="6" name="文本框 5"/>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4</a:t>
            </a:r>
            <a:r>
              <a:rPr lang="zh-CN" altLang="en-US" sz="3200" dirty="0">
                <a:latin typeface="微软雅黑" panose="020B0503020204020204" pitchFamily="34" charset="-122"/>
                <a:ea typeface="微软雅黑" panose="020B0503020204020204" pitchFamily="34" charset="-122"/>
              </a:rPr>
              <a:t>）算法描述规范与设计风格</a:t>
            </a:r>
            <a:endParaRPr lang="en-US" altLang="zh-CN" sz="3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3" name="文本框 2"/>
          <p:cNvSpPr txBox="1"/>
          <p:nvPr/>
        </p:nvSpPr>
        <p:spPr>
          <a:xfrm>
            <a:off x="2286000" y="2679065"/>
            <a:ext cx="5570855" cy="521970"/>
          </a:xfrm>
          <a:prstGeom prst="rect">
            <a:avLst/>
          </a:prstGeom>
          <a:noFill/>
        </p:spPr>
        <p:txBody>
          <a:bodyPr wrap="square" rtlCol="0" anchor="t">
            <a:spAutoFit/>
          </a:bodyPr>
          <a:p>
            <a:r>
              <a:rPr lang="zh-CN" altLang="en-US" sz="2800" dirty="0">
                <a:latin typeface="微软雅黑" panose="020B0503020204020204" pitchFamily="34" charset="-122"/>
                <a:ea typeface="微软雅黑" panose="020B0503020204020204" pitchFamily="34" charset="-122"/>
                <a:sym typeface="+mn-ea"/>
              </a:rPr>
              <a:t>程序中所有函数都可以访问的量。</a:t>
            </a:r>
            <a:endParaRPr lang="zh-CN" altLang="en-US" sz="2800" dirty="0">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2325370" y="3201035"/>
            <a:ext cx="4572000" cy="737235"/>
          </a:xfrm>
          <a:prstGeom prst="rect">
            <a:avLst/>
          </a:prstGeom>
          <a:noFill/>
        </p:spPr>
        <p:txBody>
          <a:bodyPr wrap="square" rtlCol="0" anchor="t">
            <a:spAutoFit/>
          </a:bodyPr>
          <a:p>
            <a:pPr>
              <a:lnSpc>
                <a:spcPct val="150000"/>
              </a:lnSpc>
            </a:pPr>
            <a:r>
              <a:rPr lang="zh-CN" altLang="en-US" sz="2800" dirty="0">
                <a:latin typeface="微软雅黑" panose="020B0503020204020204" pitchFamily="34" charset="-122"/>
                <a:ea typeface="微软雅黑" panose="020B0503020204020204" pitchFamily="34" charset="-122"/>
                <a:sym typeface="+mn-ea"/>
              </a:rPr>
              <a:t>只能在该函数中访问的量。</a:t>
            </a:r>
            <a:endParaRPr lang="zh-CN" altLang="en-US" sz="2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4</a:t>
            </a:r>
            <a:r>
              <a:rPr lang="zh-CN" altLang="en-US" sz="3200" dirty="0">
                <a:latin typeface="微软雅黑" panose="020B0503020204020204" pitchFamily="34" charset="-122"/>
                <a:ea typeface="微软雅黑" panose="020B0503020204020204" pitchFamily="34" charset="-122"/>
              </a:rPr>
              <a:t>）算法描述规范与设计风格</a:t>
            </a:r>
            <a:endParaRPr lang="en-US" altLang="zh-CN" sz="3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9030" y="1582461"/>
            <a:ext cx="7525940" cy="4788534"/>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4</a:t>
            </a:r>
            <a:r>
              <a:rPr lang="zh-CN" altLang="en-US" sz="3200" dirty="0">
                <a:latin typeface="微软雅黑" panose="020B0503020204020204" pitchFamily="34" charset="-122"/>
                <a:ea typeface="微软雅黑" panose="020B0503020204020204" pitchFamily="34" charset="-122"/>
              </a:rPr>
              <a:t>）算法描述规范与设计风格</a:t>
            </a:r>
            <a:endParaRPr lang="en-US" altLang="zh-CN" sz="3200" dirty="0">
              <a:latin typeface="微软雅黑" panose="020B0503020204020204" pitchFamily="34" charset="-122"/>
              <a:ea typeface="微软雅黑" panose="020B0503020204020204" pitchFamily="34" charset="-122"/>
            </a:endParaRPr>
          </a:p>
        </p:txBody>
      </p:sp>
      <p:sp>
        <p:nvSpPr>
          <p:cNvPr id="6" name="文本框 5"/>
          <p:cNvSpPr txBox="1"/>
          <p:nvPr/>
        </p:nvSpPr>
        <p:spPr>
          <a:xfrm flipH="1">
            <a:off x="447612" y="1916137"/>
            <a:ext cx="8086787" cy="2609753"/>
          </a:xfrm>
          <a:prstGeom prst="rect">
            <a:avLst/>
          </a:prstGeom>
          <a:noFill/>
        </p:spPr>
        <p:txBody>
          <a:bodyPr wrap="square" rtlCol="0">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函数结果的带出方式</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函数结果共有 </a:t>
            </a:r>
            <a:r>
              <a:rPr lang="zh-CN" altLang="en-US" sz="2800" dirty="0">
                <a:solidFill>
                  <a:srgbClr val="FF0000"/>
                </a:solidFill>
                <a:latin typeface="微软雅黑" panose="020B0503020204020204" pitchFamily="34" charset="-122"/>
                <a:ea typeface="微软雅黑" panose="020B0503020204020204" pitchFamily="34" charset="-122"/>
              </a:rPr>
              <a:t>全程量、函数返回值、传址参数</a:t>
            </a:r>
            <a:r>
              <a:rPr lang="zh-CN" altLang="en-US" sz="2800" dirty="0">
                <a:latin typeface="微软雅黑" panose="020B0503020204020204" pitchFamily="34" charset="-122"/>
                <a:ea typeface="微软雅黑" panose="020B0503020204020204" pitchFamily="34" charset="-122"/>
              </a:rPr>
              <a:t>三种带出方式。</a:t>
            </a:r>
            <a:endParaRPr lang="zh-CN" altLang="en-US" sz="3200" dirty="0"/>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5" name="文本框 4"/>
          <p:cNvSpPr txBox="1"/>
          <p:nvPr/>
        </p:nvSpPr>
        <p:spPr>
          <a:xfrm>
            <a:off x="123826" y="858661"/>
            <a:ext cx="3271127" cy="1135054"/>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主函数和子函数</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之间参数传递问题</a:t>
            </a:r>
            <a:endParaRPr lang="en-US" altLang="zh-CN" sz="2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394953" y="886364"/>
            <a:ext cx="5857535" cy="563231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#include&lt;stdio.h&gt;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void swap1(int a, int b)</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int c;</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c=</a:t>
            </a:r>
            <a:r>
              <a:rPr lang="en-US" altLang="zh-CN" dirty="0" err="1">
                <a:latin typeface="微软雅黑" panose="020B0503020204020204" pitchFamily="34" charset="-122"/>
                <a:ea typeface="微软雅黑" panose="020B0503020204020204" pitchFamily="34" charset="-122"/>
              </a:rPr>
              <a:t>a;a</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b;b</a:t>
            </a:r>
            <a:r>
              <a:rPr lang="en-US" altLang="zh-CN" dirty="0">
                <a:latin typeface="微软雅黑" panose="020B0503020204020204" pitchFamily="34" charset="-122"/>
                <a:ea typeface="微软雅黑" panose="020B0503020204020204" pitchFamily="34" charset="-122"/>
              </a:rPr>
              <a:t>=c;</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void swap2(int *a, int* b)</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int c;</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c=*a; *a=*b;*b=c;</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void  main()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int x=100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y=800;</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swap1(</a:t>
            </a:r>
            <a:r>
              <a:rPr lang="en-US" altLang="zh-CN" dirty="0" err="1">
                <a:latin typeface="微软雅黑" panose="020B0503020204020204" pitchFamily="34" charset="-122"/>
                <a:ea typeface="微软雅黑" panose="020B0503020204020204" pitchFamily="34" charset="-122"/>
              </a:rPr>
              <a:t>x,y</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调用</a:t>
            </a:r>
            <a:r>
              <a:rPr lang="en-US" altLang="zh-CN" dirty="0">
                <a:latin typeface="微软雅黑" panose="020B0503020204020204" pitchFamily="34" charset="-122"/>
                <a:ea typeface="微软雅黑" panose="020B0503020204020204" pitchFamily="34" charset="-122"/>
              </a:rPr>
              <a:t>swap1</a:t>
            </a:r>
            <a:r>
              <a:rPr lang="zh-CN" altLang="en-US" dirty="0">
                <a:latin typeface="微软雅黑" panose="020B0503020204020204" pitchFamily="34" charset="-122"/>
                <a:ea typeface="微软雅黑" panose="020B0503020204020204" pitchFamily="34" charset="-122"/>
              </a:rPr>
              <a:t>后 </a:t>
            </a:r>
            <a:r>
              <a:rPr lang="en-US" altLang="zh-CN" dirty="0">
                <a:latin typeface="微软雅黑" panose="020B0503020204020204" pitchFamily="34" charset="-122"/>
                <a:ea typeface="微软雅黑" panose="020B0503020204020204" pitchFamily="34" charset="-122"/>
              </a:rPr>
              <a:t>x=%d, y=%d”, x, y);</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x=100,y=800;</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swap2(&amp;</a:t>
            </a:r>
            <a:r>
              <a:rPr lang="en-US" altLang="zh-CN" dirty="0" err="1">
                <a:latin typeface="微软雅黑" panose="020B0503020204020204" pitchFamily="34" charset="-122"/>
                <a:ea typeface="微软雅黑" panose="020B0503020204020204" pitchFamily="34" charset="-122"/>
              </a:rPr>
              <a:t>x,&amp;y</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printf</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调用</a:t>
            </a:r>
            <a:r>
              <a:rPr lang="en-US" altLang="zh-CN" dirty="0">
                <a:latin typeface="微软雅黑" panose="020B0503020204020204" pitchFamily="34" charset="-122"/>
                <a:ea typeface="微软雅黑" panose="020B0503020204020204" pitchFamily="34" charset="-122"/>
              </a:rPr>
              <a:t>swap2</a:t>
            </a:r>
            <a:r>
              <a:rPr lang="zh-CN" altLang="en-US" dirty="0">
                <a:latin typeface="微软雅黑" panose="020B0503020204020204" pitchFamily="34" charset="-122"/>
                <a:ea typeface="微软雅黑" panose="020B0503020204020204" pitchFamily="34" charset="-122"/>
              </a:rPr>
              <a:t>后 </a:t>
            </a:r>
            <a:r>
              <a:rPr lang="en-US" altLang="zh-CN" dirty="0">
                <a:latin typeface="微软雅黑" panose="020B0503020204020204" pitchFamily="34" charset="-122"/>
                <a:ea typeface="微软雅黑" panose="020B0503020204020204" pitchFamily="34" charset="-122"/>
              </a:rPr>
              <a:t>x=%d, y=%d”, x, y);</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5" name="文本框 4"/>
          <p:cNvSpPr txBox="1"/>
          <p:nvPr/>
        </p:nvSpPr>
        <p:spPr>
          <a:xfrm>
            <a:off x="207504" y="718136"/>
            <a:ext cx="8612260" cy="743986"/>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4</a:t>
            </a:r>
            <a:r>
              <a:rPr lang="zh-CN" altLang="en-US" sz="3200" dirty="0">
                <a:latin typeface="微软雅黑" panose="020B0503020204020204" pitchFamily="34" charset="-122"/>
                <a:ea typeface="微软雅黑" panose="020B0503020204020204" pitchFamily="34" charset="-122"/>
              </a:rPr>
              <a:t>）算法描述规范与设计风格</a:t>
            </a:r>
            <a:endParaRPr lang="en-US" altLang="zh-CN" sz="3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31158" y="2566002"/>
            <a:ext cx="8081683" cy="2221314"/>
          </a:xfrm>
          <a:prstGeom prst="rect">
            <a:avLst/>
          </a:prstGeom>
          <a:noFill/>
        </p:spPr>
        <p:txBody>
          <a:bodyPr wrap="square" rtlCol="0">
            <a:spAutoFit/>
          </a:bodyPr>
          <a:lstStyle/>
          <a:p>
            <a:pPr>
              <a:lnSpc>
                <a:spcPct val="150000"/>
              </a:lnSpc>
            </a:pPr>
            <a:r>
              <a:rPr lang="zh-CN" altLang="en-US" sz="3200" dirty="0">
                <a:latin typeface="微软雅黑" panose="020B0503020204020204" pitchFamily="34" charset="-122"/>
                <a:ea typeface="微软雅黑" panose="020B0503020204020204" pitchFamily="34" charset="-122"/>
              </a:rPr>
              <a:t>值传递方式中，如果返回一个结果值，可以使用</a:t>
            </a:r>
            <a:r>
              <a:rPr lang="en-US" altLang="zh-CN" sz="3200" dirty="0">
                <a:latin typeface="微软雅黑" panose="020B0503020204020204" pitchFamily="34" charset="-122"/>
                <a:ea typeface="微软雅黑" panose="020B0503020204020204" pitchFamily="34" charset="-122"/>
              </a:rPr>
              <a:t>return</a:t>
            </a:r>
            <a:r>
              <a:rPr lang="zh-CN" altLang="en-US" sz="3200" dirty="0">
                <a:latin typeface="微软雅黑" panose="020B0503020204020204" pitchFamily="34" charset="-122"/>
                <a:ea typeface="微软雅黑" panose="020B0503020204020204" pitchFamily="34" charset="-122"/>
              </a:rPr>
              <a:t>方式带回一个函数结果值，若函数结果需要带出多个值，该</a:t>
            </a:r>
            <a:r>
              <a:rPr lang="zh-CN" altLang="en-US" sz="3200" dirty="0">
                <a:solidFill>
                  <a:srgbClr val="FF0000"/>
                </a:solidFill>
                <a:latin typeface="微软雅黑" panose="020B0503020204020204" pitchFamily="34" charset="-122"/>
                <a:ea typeface="微软雅黑" panose="020B0503020204020204" pitchFamily="34" charset="-122"/>
              </a:rPr>
              <a:t>怎样实现</a:t>
            </a:r>
            <a:r>
              <a:rPr lang="zh-CN" altLang="en-US" sz="3200" dirty="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386625" y="1001575"/>
            <a:ext cx="9504492" cy="646331"/>
          </a:xfrm>
          <a:prstGeom prst="rect">
            <a:avLst/>
          </a:prstGeom>
          <a:noFill/>
          <a:ln w="9525">
            <a:noFill/>
          </a:ln>
        </p:spPr>
        <p:txBody>
          <a:bodyPr wrap="square" anchor="t">
            <a:spAutoFit/>
          </a:bodyPr>
          <a:lstStyle/>
          <a:p>
            <a:r>
              <a:rPr lang="zh-CN" altLang="en-US" sz="3600" dirty="0"/>
              <a:t>数据结构的内容</a:t>
            </a:r>
            <a:endParaRPr lang="en-US" altLang="zh-CN" sz="36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952144"/>
            <a:ext cx="9144000" cy="4865133"/>
          </a:xfrm>
          <a:prstGeom prst="rect">
            <a:avLst/>
          </a:prstGeom>
        </p:spPr>
      </p:pic>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6" name="矩形 5"/>
          <p:cNvSpPr/>
          <p:nvPr/>
        </p:nvSpPr>
        <p:spPr>
          <a:xfrm>
            <a:off x="695195" y="52177"/>
            <a:ext cx="9504492" cy="645160"/>
          </a:xfrm>
          <a:prstGeom prst="rect">
            <a:avLst/>
          </a:prstGeom>
          <a:noFill/>
          <a:ln w="9525">
            <a:noFill/>
          </a:ln>
        </p:spPr>
        <p:txBody>
          <a:bodyPr wrap="square" anchor="t">
            <a:spAutoFit/>
          </a:bodyPr>
          <a:lstStyle/>
          <a:p>
            <a:r>
              <a:rPr lang="zh-CN" altLang="en-US" sz="3600" dirty="0">
                <a:solidFill>
                  <a:schemeClr val="bg1"/>
                </a:solidFill>
              </a:rPr>
              <a:t>上次课回顾</a:t>
            </a:r>
            <a:endParaRPr lang="en-US" altLang="zh-CN" sz="3600" dirty="0">
              <a:solidFill>
                <a:schemeClr val="bg1"/>
              </a:solidFill>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695195" y="922907"/>
            <a:ext cx="8446242" cy="507831"/>
          </a:xfrm>
          <a:prstGeom prst="rect">
            <a:avLst/>
          </a:prstGeom>
          <a:noFill/>
          <a:ln w="9525">
            <a:noFill/>
          </a:ln>
        </p:spPr>
        <p:txBody>
          <a:bodyPr wrap="square" anchor="t">
            <a:spAutoFit/>
          </a:bodyPr>
          <a:lstStyle/>
          <a:p>
            <a:r>
              <a:rPr lang="zh-CN" altLang="en-US" sz="2700" dirty="0">
                <a:solidFill>
                  <a:srgbClr val="FF0000"/>
                </a:solidFill>
                <a:sym typeface="Arial" panose="020B0604020202020204" pitchFamily="34" charset="0"/>
              </a:rPr>
              <a:t>全局变量方式    </a:t>
            </a:r>
            <a:r>
              <a:rPr lang="zh-CN" altLang="en-US" sz="2700" dirty="0">
                <a:sym typeface="Arial" panose="020B0604020202020204" pitchFamily="34" charset="0"/>
              </a:rPr>
              <a:t>数组方式    结构体方式    指针方式</a:t>
            </a:r>
            <a:endParaRPr lang="zh-CN" altLang="en-US" sz="2700" dirty="0">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4" name="文本框 3"/>
          <p:cNvSpPr txBox="1"/>
          <p:nvPr/>
        </p:nvSpPr>
        <p:spPr>
          <a:xfrm>
            <a:off x="695195" y="2021253"/>
            <a:ext cx="2270408"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源程序中的</a:t>
            </a:r>
            <a:r>
              <a:rPr lang="en-US" altLang="zh-CN" dirty="0">
                <a:latin typeface="微软雅黑" panose="020B0503020204020204" pitchFamily="34" charset="-122"/>
                <a:ea typeface="微软雅黑" panose="020B0503020204020204" pitchFamily="34" charset="-122"/>
              </a:rPr>
              <a:t>fun1</a:t>
            </a:r>
            <a:r>
              <a:rPr lang="zh-CN" altLang="en-US" dirty="0">
                <a:latin typeface="微软雅黑" panose="020B0503020204020204" pitchFamily="34" charset="-122"/>
                <a:ea typeface="微软雅黑" panose="020B0503020204020204" pitchFamily="34" charset="-122"/>
              </a:rPr>
              <a:t>（）函数对</a:t>
            </a:r>
            <a:r>
              <a:rPr lang="en-US" altLang="zh-CN" dirty="0">
                <a:latin typeface="微软雅黑" panose="020B0503020204020204" pitchFamily="34" charset="-122"/>
                <a:ea typeface="微软雅黑" panose="020B0503020204020204" pitchFamily="34" charset="-122"/>
              </a:rPr>
              <a:t>MIN</a:t>
            </a:r>
            <a:r>
              <a:rPr lang="zh-CN" altLang="en-US" dirty="0">
                <a:latin typeface="微软雅黑" panose="020B0503020204020204" pitchFamily="34" charset="-122"/>
                <a:ea typeface="微软雅黑" panose="020B0503020204020204" pitchFamily="34" charset="-122"/>
              </a:rPr>
              <a:t>的改变就是一个全局变量方式带出的例子。</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435813" y="1776433"/>
            <a:ext cx="3745148" cy="5029390"/>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int fun1(int a[], int n)</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通过函数</a:t>
            </a:r>
            <a:r>
              <a:rPr lang="en-US" altLang="zh-CN" dirty="0">
                <a:latin typeface="微软雅黑" panose="020B0503020204020204" pitchFamily="34" charset="-122"/>
                <a:ea typeface="微软雅黑" panose="020B0503020204020204" pitchFamily="34" charset="-122"/>
              </a:rPr>
              <a:t>return</a:t>
            </a:r>
            <a:r>
              <a:rPr lang="zh-CN" altLang="en-US" dirty="0">
                <a:latin typeface="微软雅黑" panose="020B0503020204020204" pitchFamily="34" charset="-122"/>
                <a:ea typeface="微软雅黑" panose="020B0503020204020204" pitchFamily="34" charset="-122"/>
              </a:rPr>
              <a:t>返回最大值，通过全局变量</a:t>
            </a:r>
            <a:r>
              <a:rPr lang="en-US" altLang="zh-CN" dirty="0">
                <a:latin typeface="微软雅黑" panose="020B0503020204020204" pitchFamily="34" charset="-122"/>
                <a:ea typeface="微软雅黑" panose="020B0503020204020204" pitchFamily="34" charset="-122"/>
              </a:rPr>
              <a:t>MIN</a:t>
            </a:r>
            <a:r>
              <a:rPr lang="zh-CN" altLang="en-US" dirty="0">
                <a:latin typeface="微软雅黑" panose="020B0503020204020204" pitchFamily="34" charset="-122"/>
                <a:ea typeface="微软雅黑" panose="020B0503020204020204" pitchFamily="34" charset="-122"/>
              </a:rPr>
              <a:t>带回最小值</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int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max;</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max=MIN=a[0];</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=1;i&lt;</a:t>
            </a:r>
            <a:r>
              <a:rPr lang="en-US" altLang="zh-CN" dirty="0" err="1">
                <a:latin typeface="微软雅黑" panose="020B0503020204020204" pitchFamily="34" charset="-122"/>
                <a:ea typeface="微软雅黑" panose="020B0503020204020204" pitchFamily="34" charset="-122"/>
              </a:rPr>
              <a:t>n;i</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]&gt;max) </a:t>
            </a:r>
            <a:r>
              <a:rPr lang="en-US" altLang="zh-CN" dirty="0">
                <a:solidFill>
                  <a:srgbClr val="FF0000"/>
                </a:solidFill>
                <a:latin typeface="微软雅黑" panose="020B0503020204020204" pitchFamily="34" charset="-122"/>
                <a:ea typeface="微软雅黑" panose="020B0503020204020204" pitchFamily="34" charset="-122"/>
              </a:rPr>
              <a:t>max = a[</a:t>
            </a:r>
            <a:r>
              <a:rPr lang="en-US" altLang="zh-CN" dirty="0" err="1">
                <a:solidFill>
                  <a:srgbClr val="FF0000"/>
                </a:solidFill>
                <a:latin typeface="微软雅黑" panose="020B0503020204020204" pitchFamily="34" charset="-122"/>
                <a:ea typeface="微软雅黑" panose="020B0503020204020204" pitchFamily="34" charset="-122"/>
              </a:rPr>
              <a:t>i</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]&lt;MIN) </a:t>
            </a:r>
            <a:r>
              <a:rPr lang="en-US" altLang="zh-CN" dirty="0">
                <a:solidFill>
                  <a:srgbClr val="FF0000"/>
                </a:solidFill>
                <a:latin typeface="微软雅黑" panose="020B0503020204020204" pitchFamily="34" charset="-122"/>
                <a:ea typeface="微软雅黑" panose="020B0503020204020204" pitchFamily="34" charset="-122"/>
              </a:rPr>
              <a:t>MIN = a[</a:t>
            </a:r>
            <a:r>
              <a:rPr lang="en-US" altLang="zh-CN" dirty="0" err="1">
                <a:solidFill>
                  <a:srgbClr val="FF0000"/>
                </a:solidFill>
                <a:latin typeface="微软雅黑" panose="020B0503020204020204" pitchFamily="34" charset="-122"/>
                <a:ea typeface="微软雅黑" panose="020B0503020204020204" pitchFamily="34" charset="-122"/>
              </a:rPr>
              <a:t>i</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return (max);</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4" name="矩形 5"/>
          <p:cNvSpPr/>
          <p:nvPr/>
        </p:nvSpPr>
        <p:spPr>
          <a:xfrm>
            <a:off x="695195" y="922907"/>
            <a:ext cx="8446242" cy="507831"/>
          </a:xfrm>
          <a:prstGeom prst="rect">
            <a:avLst/>
          </a:prstGeom>
          <a:noFill/>
          <a:ln w="9525">
            <a:noFill/>
          </a:ln>
        </p:spPr>
        <p:txBody>
          <a:bodyPr wrap="square" anchor="t">
            <a:spAutoFit/>
          </a:bodyPr>
          <a:lstStyle/>
          <a:p>
            <a:r>
              <a:rPr lang="zh-CN" altLang="en-US" sz="2700" dirty="0">
                <a:sym typeface="Arial" panose="020B0604020202020204" pitchFamily="34" charset="0"/>
              </a:rPr>
              <a:t>全局变量方式    </a:t>
            </a:r>
            <a:r>
              <a:rPr lang="zh-CN" altLang="en-US" sz="2700" dirty="0">
                <a:solidFill>
                  <a:srgbClr val="FF0000"/>
                </a:solidFill>
                <a:sym typeface="Arial" panose="020B0604020202020204" pitchFamily="34" charset="0"/>
              </a:rPr>
              <a:t>数组方式    </a:t>
            </a:r>
            <a:r>
              <a:rPr lang="zh-CN" altLang="en-US" sz="2700" dirty="0">
                <a:sym typeface="Arial" panose="020B0604020202020204" pitchFamily="34" charset="0"/>
              </a:rPr>
              <a:t>结构体方式    指针方式</a:t>
            </a:r>
            <a:endParaRPr lang="zh-CN" altLang="en-US" sz="2700" dirty="0">
              <a:ea typeface="宋体" panose="02010600030101010101" pitchFamily="2" charset="-122"/>
              <a:sym typeface="Arial" panose="020B0604020202020204" pitchFamily="34" charset="0"/>
            </a:endParaRPr>
          </a:p>
        </p:txBody>
      </p:sp>
      <p:sp>
        <p:nvSpPr>
          <p:cNvPr id="5" name="文本框 4"/>
          <p:cNvSpPr txBox="1"/>
          <p:nvPr/>
        </p:nvSpPr>
        <p:spPr>
          <a:xfrm>
            <a:off x="617374" y="1816972"/>
            <a:ext cx="2767852" cy="253640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如果要返回的是多个相同类型的值，则可以将这些值放到一个数组中，然后返回数组的指针或者首地址，如源程序中</a:t>
            </a:r>
            <a:r>
              <a:rPr lang="en-US" altLang="zh-CN" dirty="0">
                <a:latin typeface="微软雅黑" panose="020B0503020204020204" pitchFamily="34" charset="-122"/>
                <a:ea typeface="微软雅黑" panose="020B0503020204020204" pitchFamily="34" charset="-122"/>
              </a:rPr>
              <a:t>fun2()</a:t>
            </a:r>
            <a:r>
              <a:rPr lang="zh-CN" altLang="en-US" dirty="0">
                <a:latin typeface="微软雅黑" panose="020B0503020204020204" pitchFamily="34" charset="-122"/>
                <a:ea typeface="微软雅黑" panose="020B0503020204020204" pitchFamily="34" charset="-122"/>
              </a:rPr>
              <a:t>函数的数组</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带出</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个值。</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396902" y="1513528"/>
            <a:ext cx="4280170" cy="5444888"/>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int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fun2(int a[], int n)</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将最大、最小值放到数组</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中，通过</a:t>
            </a:r>
            <a:r>
              <a:rPr lang="en-US" altLang="zh-CN" dirty="0">
                <a:latin typeface="微软雅黑" panose="020B0503020204020204" pitchFamily="34" charset="-122"/>
                <a:ea typeface="微软雅黑" panose="020B0503020204020204" pitchFamily="34" charset="-122"/>
              </a:rPr>
              <a:t>return</a:t>
            </a:r>
            <a:r>
              <a:rPr lang="zh-CN" altLang="en-US" dirty="0">
                <a:latin typeface="微软雅黑" panose="020B0503020204020204" pitchFamily="34" charset="-122"/>
                <a:ea typeface="微软雅黑" panose="020B0503020204020204" pitchFamily="34" charset="-122"/>
              </a:rPr>
              <a:t>返回</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static int b[2];</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b[0]=b[1]=a[0];</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int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=1;i&lt;</a:t>
            </a:r>
            <a:r>
              <a:rPr lang="en-US" altLang="zh-CN" dirty="0" err="1">
                <a:latin typeface="微软雅黑" panose="020B0503020204020204" pitchFamily="34" charset="-122"/>
                <a:ea typeface="微软雅黑" panose="020B0503020204020204" pitchFamily="34" charset="-122"/>
              </a:rPr>
              <a:t>n;i</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]&gt;b[0]) </a:t>
            </a:r>
            <a:r>
              <a:rPr lang="en-US" altLang="zh-CN" dirty="0">
                <a:solidFill>
                  <a:srgbClr val="FF0000"/>
                </a:solidFill>
                <a:latin typeface="微软雅黑" panose="020B0503020204020204" pitchFamily="34" charset="-122"/>
                <a:ea typeface="微软雅黑" panose="020B0503020204020204" pitchFamily="34" charset="-122"/>
              </a:rPr>
              <a:t>b[0] = a[</a:t>
            </a:r>
            <a:r>
              <a:rPr lang="en-US" altLang="zh-CN" dirty="0" err="1">
                <a:solidFill>
                  <a:srgbClr val="FF0000"/>
                </a:solidFill>
                <a:latin typeface="微软雅黑" panose="020B0503020204020204" pitchFamily="34" charset="-122"/>
                <a:ea typeface="微软雅黑" panose="020B0503020204020204" pitchFamily="34" charset="-122"/>
              </a:rPr>
              <a:t>i</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]&lt;b[1]) </a:t>
            </a:r>
            <a:r>
              <a:rPr lang="en-US" altLang="zh-CN" dirty="0">
                <a:solidFill>
                  <a:srgbClr val="FF0000"/>
                </a:solidFill>
                <a:latin typeface="微软雅黑" panose="020B0503020204020204" pitchFamily="34" charset="-122"/>
                <a:ea typeface="微软雅黑" panose="020B0503020204020204" pitchFamily="34" charset="-122"/>
              </a:rPr>
              <a:t>b[1] = a[</a:t>
            </a:r>
            <a:r>
              <a:rPr lang="en-US" altLang="zh-CN" dirty="0" err="1">
                <a:solidFill>
                  <a:srgbClr val="FF0000"/>
                </a:solidFill>
                <a:latin typeface="微软雅黑" panose="020B0503020204020204" pitchFamily="34" charset="-122"/>
                <a:ea typeface="微软雅黑" panose="020B0503020204020204" pitchFamily="34" charset="-122"/>
              </a:rPr>
              <a:t>i</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return (b);</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4" name="矩形 5"/>
          <p:cNvSpPr/>
          <p:nvPr/>
        </p:nvSpPr>
        <p:spPr>
          <a:xfrm>
            <a:off x="695195" y="922907"/>
            <a:ext cx="8446242" cy="507831"/>
          </a:xfrm>
          <a:prstGeom prst="rect">
            <a:avLst/>
          </a:prstGeom>
          <a:noFill/>
          <a:ln w="9525">
            <a:noFill/>
          </a:ln>
        </p:spPr>
        <p:txBody>
          <a:bodyPr wrap="square" anchor="t">
            <a:spAutoFit/>
          </a:bodyPr>
          <a:lstStyle/>
          <a:p>
            <a:r>
              <a:rPr lang="zh-CN" altLang="en-US" sz="2700" dirty="0">
                <a:sym typeface="Arial" panose="020B0604020202020204" pitchFamily="34" charset="0"/>
              </a:rPr>
              <a:t>全局变量方式    数组方式    </a:t>
            </a:r>
            <a:r>
              <a:rPr lang="zh-CN" altLang="en-US" sz="2700" dirty="0">
                <a:solidFill>
                  <a:srgbClr val="FF0000"/>
                </a:solidFill>
                <a:sym typeface="Arial" panose="020B0604020202020204" pitchFamily="34" charset="0"/>
              </a:rPr>
              <a:t>结构体方式    </a:t>
            </a:r>
            <a:r>
              <a:rPr lang="zh-CN" altLang="en-US" sz="2700" dirty="0">
                <a:sym typeface="Arial" panose="020B0604020202020204" pitchFamily="34" charset="0"/>
              </a:rPr>
              <a:t>指针方式</a:t>
            </a:r>
            <a:endParaRPr lang="zh-CN" altLang="en-US" sz="2700" dirty="0">
              <a:ea typeface="宋体" panose="02010600030101010101" pitchFamily="2" charset="-122"/>
              <a:sym typeface="Arial" panose="020B0604020202020204" pitchFamily="34" charset="0"/>
            </a:endParaRPr>
          </a:p>
        </p:txBody>
      </p:sp>
      <p:sp>
        <p:nvSpPr>
          <p:cNvPr id="5" name="文本框 4"/>
          <p:cNvSpPr txBox="1"/>
          <p:nvPr/>
        </p:nvSpPr>
        <p:spPr>
          <a:xfrm>
            <a:off x="539552" y="1537552"/>
            <a:ext cx="3273690" cy="378289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如果要返回的是</a:t>
            </a:r>
            <a:r>
              <a:rPr lang="zh-CN" altLang="en-US" dirty="0">
                <a:solidFill>
                  <a:srgbClr val="FF0000"/>
                </a:solidFill>
                <a:latin typeface="微软雅黑" panose="020B0503020204020204" pitchFamily="34" charset="-122"/>
                <a:ea typeface="微软雅黑" panose="020B0503020204020204" pitchFamily="34" charset="-122"/>
              </a:rPr>
              <a:t>多个不同类型的值</a:t>
            </a:r>
            <a:r>
              <a:rPr lang="zh-CN" altLang="en-US" dirty="0">
                <a:latin typeface="微软雅黑" panose="020B0503020204020204" pitchFamily="34" charset="-122"/>
                <a:ea typeface="微软雅黑" panose="020B0503020204020204" pitchFamily="34" charset="-122"/>
              </a:rPr>
              <a:t>，则可以将这些值放到一个结构体中，然后返回结构体的指针或者全局变量，但必须注意的是该结构体必须是在全局范围内定义的结构体（如源程序中的</a:t>
            </a:r>
            <a:r>
              <a:rPr lang="en-US" altLang="zh-CN" dirty="0">
                <a:latin typeface="微软雅黑" panose="020B0503020204020204" pitchFamily="34" charset="-122"/>
                <a:ea typeface="微软雅黑" panose="020B0503020204020204" pitchFamily="34" charset="-122"/>
              </a:rPr>
              <a:t>fun3() fun4()</a:t>
            </a:r>
            <a:r>
              <a:rPr lang="zh-CN" altLang="en-US" dirty="0">
                <a:latin typeface="微软雅黑" panose="020B0503020204020204" pitchFamily="34" charset="-122"/>
                <a:ea typeface="微软雅黑" panose="020B0503020204020204" pitchFamily="34" charset="-122"/>
              </a:rPr>
              <a:t>函数，将最大、最小值放到结构体</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中）</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891065" y="1513528"/>
            <a:ext cx="5250372" cy="5492750"/>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Data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fun3(int a[], int n)</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将最大、最小值放到结构体指针</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中，通过</a:t>
            </a:r>
            <a:r>
              <a:rPr lang="en-US" altLang="zh-CN" dirty="0">
                <a:latin typeface="微软雅黑" panose="020B0503020204020204" pitchFamily="34" charset="-122"/>
                <a:ea typeface="微软雅黑" panose="020B0503020204020204" pitchFamily="34" charset="-122"/>
              </a:rPr>
              <a:t>return</a:t>
            </a:r>
            <a:r>
              <a:rPr lang="zh-CN" altLang="en-US" dirty="0">
                <a:latin typeface="微软雅黑" panose="020B0503020204020204" pitchFamily="34" charset="-122"/>
                <a:ea typeface="微软雅黑" panose="020B0503020204020204" pitchFamily="34" charset="-122"/>
              </a:rPr>
              <a:t>返回</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Data *p;</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int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p=(Data *)malloc(</a:t>
            </a:r>
            <a:r>
              <a:rPr lang="en-US" altLang="zh-CN" dirty="0" err="1">
                <a:latin typeface="微软雅黑" panose="020B0503020204020204" pitchFamily="34" charset="-122"/>
                <a:ea typeface="微软雅黑" panose="020B0503020204020204" pitchFamily="34" charset="-122"/>
              </a:rPr>
              <a:t>sizeof</a:t>
            </a:r>
            <a:r>
              <a:rPr lang="en-US" altLang="zh-CN" dirty="0">
                <a:latin typeface="微软雅黑" panose="020B0503020204020204" pitchFamily="34" charset="-122"/>
                <a:ea typeface="微软雅黑" panose="020B0503020204020204" pitchFamily="34" charset="-122"/>
              </a:rPr>
              <a:t>(Data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p-&gt;max=p-&gt;min=a[0];</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=1;i&lt;</a:t>
            </a:r>
            <a:r>
              <a:rPr lang="en-US" altLang="zh-CN" dirty="0" err="1">
                <a:latin typeface="微软雅黑" panose="020B0503020204020204" pitchFamily="34" charset="-122"/>
                <a:ea typeface="微软雅黑" panose="020B0503020204020204" pitchFamily="34" charset="-122"/>
              </a:rPr>
              <a:t>n;i</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if(a[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]&gt;p-&gt;max) </a:t>
            </a:r>
            <a:r>
              <a:rPr lang="en-US" altLang="zh-CN" dirty="0">
                <a:solidFill>
                  <a:srgbClr val="FF0000"/>
                </a:solidFill>
                <a:latin typeface="微软雅黑" panose="020B0503020204020204" pitchFamily="34" charset="-122"/>
                <a:ea typeface="微软雅黑" panose="020B0503020204020204" pitchFamily="34" charset="-122"/>
              </a:rPr>
              <a:t>p-&gt;max = a[</a:t>
            </a:r>
            <a:r>
              <a:rPr lang="en-US" altLang="zh-CN" dirty="0" err="1">
                <a:solidFill>
                  <a:srgbClr val="FF0000"/>
                </a:solidFill>
                <a:latin typeface="微软雅黑" panose="020B0503020204020204" pitchFamily="34" charset="-122"/>
                <a:ea typeface="微软雅黑" panose="020B0503020204020204" pitchFamily="34" charset="-122"/>
              </a:rPr>
              <a:t>i</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]&lt;p-&gt;min) </a:t>
            </a:r>
            <a:r>
              <a:rPr lang="en-US" altLang="zh-CN" dirty="0">
                <a:solidFill>
                  <a:srgbClr val="FF0000"/>
                </a:solidFill>
                <a:latin typeface="微软雅黑" panose="020B0503020204020204" pitchFamily="34" charset="-122"/>
                <a:ea typeface="微软雅黑" panose="020B0503020204020204" pitchFamily="34" charset="-122"/>
              </a:rPr>
              <a:t>p-&gt;min = a[</a:t>
            </a:r>
            <a:r>
              <a:rPr lang="en-US" altLang="zh-CN" dirty="0" err="1">
                <a:solidFill>
                  <a:srgbClr val="FF0000"/>
                </a:solidFill>
                <a:latin typeface="微软雅黑" panose="020B0503020204020204" pitchFamily="34" charset="-122"/>
                <a:ea typeface="微软雅黑" panose="020B0503020204020204" pitchFamily="34" charset="-122"/>
              </a:rPr>
              <a:t>i</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return (p);</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1.6 </a:t>
            </a:r>
            <a:r>
              <a:rPr lang="zh-CN" altLang="en-US" sz="3600" dirty="0">
                <a:solidFill>
                  <a:schemeClr val="bg1"/>
                </a:solidFill>
              </a:rPr>
              <a:t>数据结构与</a:t>
            </a:r>
            <a:r>
              <a:rPr lang="en-US" altLang="zh-CN" sz="3600" dirty="0">
                <a:solidFill>
                  <a:schemeClr val="bg1"/>
                </a:solidFill>
              </a:rPr>
              <a:t>C</a:t>
            </a:r>
            <a:r>
              <a:rPr lang="zh-CN" altLang="en-US" sz="3600" dirty="0">
                <a:solidFill>
                  <a:schemeClr val="bg1"/>
                </a:solidFill>
              </a:rPr>
              <a:t>语言</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4" name="矩形 5"/>
          <p:cNvSpPr/>
          <p:nvPr/>
        </p:nvSpPr>
        <p:spPr>
          <a:xfrm>
            <a:off x="695195" y="922907"/>
            <a:ext cx="8446242" cy="507831"/>
          </a:xfrm>
          <a:prstGeom prst="rect">
            <a:avLst/>
          </a:prstGeom>
          <a:noFill/>
          <a:ln w="9525">
            <a:noFill/>
          </a:ln>
        </p:spPr>
        <p:txBody>
          <a:bodyPr wrap="square" anchor="t">
            <a:spAutoFit/>
          </a:bodyPr>
          <a:lstStyle/>
          <a:p>
            <a:r>
              <a:rPr lang="zh-CN" altLang="en-US" sz="2700" dirty="0">
                <a:sym typeface="Arial" panose="020B0604020202020204" pitchFamily="34" charset="0"/>
              </a:rPr>
              <a:t>全局变量方式    数组方式    结构体方式    </a:t>
            </a:r>
            <a:r>
              <a:rPr lang="zh-CN" altLang="en-US" sz="2700" dirty="0">
                <a:solidFill>
                  <a:srgbClr val="FF0000"/>
                </a:solidFill>
                <a:sym typeface="Arial" panose="020B0604020202020204" pitchFamily="34" charset="0"/>
              </a:rPr>
              <a:t>指针方式</a:t>
            </a:r>
            <a:endParaRPr lang="zh-CN" altLang="en-US" sz="2700" dirty="0">
              <a:solidFill>
                <a:srgbClr val="FF0000"/>
              </a:solidFill>
              <a:ea typeface="宋体" panose="02010600030101010101" pitchFamily="2" charset="-122"/>
              <a:sym typeface="Arial" panose="020B0604020202020204" pitchFamily="34" charset="0"/>
            </a:endParaRPr>
          </a:p>
        </p:txBody>
      </p:sp>
      <p:sp>
        <p:nvSpPr>
          <p:cNvPr id="5" name="文本框 4"/>
          <p:cNvSpPr txBox="1"/>
          <p:nvPr/>
        </p:nvSpPr>
        <p:spPr>
          <a:xfrm>
            <a:off x="539552" y="1537552"/>
            <a:ext cx="3273690"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如源程序中的</a:t>
            </a:r>
            <a:r>
              <a:rPr lang="en-US" altLang="zh-CN" dirty="0">
                <a:latin typeface="微软雅黑" panose="020B0503020204020204" pitchFamily="34" charset="-122"/>
                <a:ea typeface="微软雅黑" panose="020B0503020204020204" pitchFamily="34" charset="-122"/>
              </a:rPr>
              <a:t>fun5(),</a:t>
            </a:r>
            <a:r>
              <a:rPr lang="zh-CN" altLang="en-US" dirty="0">
                <a:latin typeface="微软雅黑" panose="020B0503020204020204" pitchFamily="34" charset="-122"/>
                <a:ea typeface="微软雅黑" panose="020B0503020204020204" pitchFamily="34" charset="-122"/>
              </a:rPr>
              <a:t>函数指针</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指向最大值，指针</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指向最小值，通过地址这是一种参数显式传递方式。</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377448" y="1557589"/>
            <a:ext cx="4601182" cy="4198393"/>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void fun5(int a[], int n, int *p, int*q)</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用指针带回返回值</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int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q=a[0];</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for(</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=1;i&lt;</a:t>
            </a:r>
            <a:r>
              <a:rPr lang="en-US" altLang="zh-CN" dirty="0" err="1">
                <a:latin typeface="微软雅黑" panose="020B0503020204020204" pitchFamily="34" charset="-122"/>
                <a:ea typeface="微软雅黑" panose="020B0503020204020204" pitchFamily="34" charset="-122"/>
              </a:rPr>
              <a:t>n;i</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if(*p&lt;a[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*p = a[</a:t>
            </a:r>
            <a:r>
              <a:rPr lang="en-US" altLang="zh-CN" dirty="0" err="1">
                <a:solidFill>
                  <a:srgbClr val="FF0000"/>
                </a:solidFill>
                <a:latin typeface="微软雅黑" panose="020B0503020204020204" pitchFamily="34" charset="-122"/>
                <a:ea typeface="微软雅黑" panose="020B0503020204020204" pitchFamily="34" charset="-122"/>
              </a:rPr>
              <a:t>i</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if(*q&lt;a[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 *q = a[</a:t>
            </a:r>
            <a:r>
              <a:rPr lang="en-US" altLang="zh-CN" dirty="0" err="1">
                <a:solidFill>
                  <a:srgbClr val="FF0000"/>
                </a:solidFill>
                <a:latin typeface="微软雅黑" panose="020B0503020204020204" pitchFamily="34" charset="-122"/>
                <a:ea typeface="微软雅黑" panose="020B0503020204020204" pitchFamily="34" charset="-122"/>
              </a:rPr>
              <a:t>i</a:t>
            </a:r>
            <a:r>
              <a:rPr lang="en-US" altLang="zh-CN"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1.7 </a:t>
            </a:r>
            <a:r>
              <a:rPr lang="zh-CN" altLang="en-US" sz="3600" dirty="0">
                <a:solidFill>
                  <a:schemeClr val="bg1"/>
                </a:solidFill>
              </a:rPr>
              <a:t>关于学习数据结构</a:t>
            </a:r>
            <a:endParaRPr lang="en-US" altLang="zh-CN" sz="3600" dirty="0">
              <a:solidFill>
                <a:schemeClr val="bg1"/>
              </a:solidFill>
            </a:endParaRPr>
          </a:p>
        </p:txBody>
      </p:sp>
      <p:sp>
        <p:nvSpPr>
          <p:cNvPr id="2" name="文本框 1"/>
          <p:cNvSpPr txBox="1"/>
          <p:nvPr/>
        </p:nvSpPr>
        <p:spPr>
          <a:xfrm>
            <a:off x="232350" y="765152"/>
            <a:ext cx="4339650" cy="646331"/>
          </a:xfrm>
          <a:prstGeom prst="rect">
            <a:avLst/>
          </a:prstGeom>
          <a:noFill/>
        </p:spPr>
        <p:txBody>
          <a:bodyPr wrap="none" rtlCol="0">
            <a:spAutoFit/>
          </a:bodyPr>
          <a:lstStyle/>
          <a:p>
            <a:r>
              <a:rPr lang="zh-CN" altLang="en-US" sz="3600" dirty="0">
                <a:latin typeface="微软雅黑" panose="020B0503020204020204" pitchFamily="34" charset="-122"/>
                <a:ea typeface="微软雅黑" panose="020B0503020204020204" pitchFamily="34" charset="-122"/>
              </a:rPr>
              <a:t>数据结构的课程地位</a:t>
            </a:r>
            <a:endParaRPr lang="zh-CN" altLang="en-US" sz="3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15058"/>
            <a:ext cx="9144000" cy="5390765"/>
          </a:xfrm>
          <a:prstGeom prst="rect">
            <a:avLst/>
          </a:prstGeom>
        </p:spPr>
      </p:pic>
      <p:cxnSp>
        <p:nvCxnSpPr>
          <p:cNvPr id="7" name="直接箭头连接符 6"/>
          <p:cNvCxnSpPr/>
          <p:nvPr/>
        </p:nvCxnSpPr>
        <p:spPr>
          <a:xfrm flipV="1">
            <a:off x="3313889" y="4844375"/>
            <a:ext cx="428017" cy="3372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786008" y="5012988"/>
            <a:ext cx="0" cy="4299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5881992" y="4798009"/>
            <a:ext cx="317770" cy="3835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3971616" y="2817885"/>
            <a:ext cx="237731" cy="11770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089187" y="2869765"/>
            <a:ext cx="155642" cy="10732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5604497" y="3148175"/>
            <a:ext cx="801680" cy="8296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6040877" y="3888036"/>
            <a:ext cx="496110" cy="3287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flipV="1">
            <a:off x="3108583" y="3977812"/>
            <a:ext cx="633323" cy="3101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flipV="1">
            <a:off x="3111230" y="3148412"/>
            <a:ext cx="732817" cy="8465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1.7 </a:t>
            </a:r>
            <a:r>
              <a:rPr lang="zh-CN" altLang="en-US" sz="3600" dirty="0">
                <a:solidFill>
                  <a:schemeClr val="bg1"/>
                </a:solidFill>
              </a:rPr>
              <a:t>关于学习数据结构</a:t>
            </a:r>
            <a:endParaRPr lang="en-US" altLang="zh-CN" sz="3600" dirty="0">
              <a:solidFill>
                <a:schemeClr val="bg1"/>
              </a:solidFill>
            </a:endParaRPr>
          </a:p>
        </p:txBody>
      </p:sp>
      <p:sp>
        <p:nvSpPr>
          <p:cNvPr id="5" name="文本框 4"/>
          <p:cNvSpPr txBox="1"/>
          <p:nvPr/>
        </p:nvSpPr>
        <p:spPr>
          <a:xfrm>
            <a:off x="61913" y="896383"/>
            <a:ext cx="9020174" cy="5567037"/>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数据结构课程学习特点</a:t>
            </a:r>
            <a:endParaRPr lang="en-US" altLang="zh-CN" sz="3600" dirty="0">
              <a:latin typeface="微软雅黑" panose="020B0503020204020204" pitchFamily="34" charset="-122"/>
              <a:ea typeface="微软雅黑" panose="020B0503020204020204" pitchFamily="34" charset="-122"/>
            </a:endParaRPr>
          </a:p>
          <a:p>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教学目标</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学会分析数据对象的特征，掌握数据组织方法和计算机的表示方法，以便为应用所涉及数据选择适当的逻辑结构、存储结构及相应算法，初步掌握算法时间空间分析的技巧，培养良好的程序设计技能。</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学习方法</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学习数据结构必须经过大量的实践，在实践中体会构造性思维方法，掌握数据组织与程序设计的技术。</a:t>
            </a:r>
            <a:endParaRPr lang="zh-CN" altLang="en-US" sz="2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en-US" altLang="zh-CN" sz="3600" dirty="0">
                <a:solidFill>
                  <a:schemeClr val="bg1"/>
                </a:solidFill>
              </a:rPr>
              <a:t>1.7 </a:t>
            </a:r>
            <a:r>
              <a:rPr lang="zh-CN" altLang="en-US" sz="3600" dirty="0">
                <a:solidFill>
                  <a:schemeClr val="bg1"/>
                </a:solidFill>
              </a:rPr>
              <a:t>关于学习数据结构</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228533"/>
            <a:ext cx="9144000" cy="4400934"/>
          </a:xfrm>
          <a:prstGeom prst="rect">
            <a:avLst/>
          </a:prstGeom>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zh-CN" altLang="en-US" sz="3600" dirty="0">
                <a:solidFill>
                  <a:schemeClr val="bg1"/>
                </a:solidFill>
              </a:rPr>
              <a:t>要点小结</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8150" y="753444"/>
            <a:ext cx="8374857" cy="5496000"/>
          </a:xfrm>
          <a:prstGeom prst="rect">
            <a:avLst/>
          </a:prstGeom>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zh-CN" altLang="en-US" sz="3600" dirty="0">
                <a:solidFill>
                  <a:schemeClr val="bg1"/>
                </a:solidFill>
              </a:rPr>
              <a:t>要点小结</a:t>
            </a:r>
            <a:endParaRPr lang="en-US" altLang="zh-CN" sz="3600" dirty="0">
              <a:solidFill>
                <a:schemeClr val="bg1"/>
              </a:solidFill>
            </a:endParaRPr>
          </a:p>
        </p:txBody>
      </p:sp>
      <p:sp>
        <p:nvSpPr>
          <p:cNvPr id="5" name="文本框 4"/>
          <p:cNvSpPr txBox="1"/>
          <p:nvPr/>
        </p:nvSpPr>
        <p:spPr>
          <a:xfrm>
            <a:off x="369651" y="788571"/>
            <a:ext cx="8112868" cy="2000548"/>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掌握数据结构的基本概念</a:t>
            </a:r>
            <a:r>
              <a:rPr lang="en-US" altLang="zh-CN" sz="3600" dirty="0">
                <a:latin typeface="微软雅黑" panose="020B0503020204020204" pitchFamily="34" charset="-122"/>
                <a:ea typeface="微软雅黑" panose="020B0503020204020204" pitchFamily="34" charset="-122"/>
              </a:rPr>
              <a:t> </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数据结构包括数据的逻辑结构、存储结构和运算集合三个部分</a:t>
            </a:r>
            <a:endParaRPr lang="zh-CN" altLang="en-US" sz="2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675969"/>
            <a:ext cx="9144000" cy="4592972"/>
          </a:xfrm>
          <a:prstGeom prst="rect">
            <a:avLst/>
          </a:prstGeom>
        </p:spPr>
      </p:pic>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zh-CN" altLang="en-US" sz="3600" dirty="0">
                <a:solidFill>
                  <a:schemeClr val="bg1"/>
                </a:solidFill>
              </a:rPr>
              <a:t>要点小结</a:t>
            </a:r>
            <a:endParaRPr lang="en-US" altLang="zh-CN" sz="3600" dirty="0">
              <a:solidFill>
                <a:schemeClr val="bg1"/>
              </a:solidFill>
            </a:endParaRPr>
          </a:p>
        </p:txBody>
      </p:sp>
      <p:sp>
        <p:nvSpPr>
          <p:cNvPr id="5" name="文本框 4"/>
          <p:cNvSpPr txBox="1"/>
          <p:nvPr/>
        </p:nvSpPr>
        <p:spPr>
          <a:xfrm>
            <a:off x="369651" y="788571"/>
            <a:ext cx="811286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注意逻辑结构与存储结构的区别</a:t>
            </a:r>
            <a:endParaRPr lang="en-US" altLang="zh-CN" sz="32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23121"/>
            <a:ext cx="9144000" cy="5153133"/>
          </a:xfrm>
          <a:prstGeom prst="rect">
            <a:avLst/>
          </a:prstGeom>
        </p:spPr>
      </p:pic>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6" name="矩形 5"/>
          <p:cNvSpPr/>
          <p:nvPr/>
        </p:nvSpPr>
        <p:spPr>
          <a:xfrm>
            <a:off x="695195" y="52177"/>
            <a:ext cx="9504492" cy="645160"/>
          </a:xfrm>
          <a:prstGeom prst="rect">
            <a:avLst/>
          </a:prstGeom>
          <a:noFill/>
          <a:ln w="9525">
            <a:noFill/>
          </a:ln>
        </p:spPr>
        <p:txBody>
          <a:bodyPr wrap="square" anchor="t">
            <a:spAutoFit/>
          </a:bodyPr>
          <a:lstStyle/>
          <a:p>
            <a:r>
              <a:rPr lang="zh-CN" altLang="en-US" sz="3600" dirty="0">
                <a:solidFill>
                  <a:schemeClr val="bg1"/>
                </a:solidFill>
              </a:rPr>
              <a:t>上次课回顾</a:t>
            </a:r>
            <a:endParaRPr lang="en-US" altLang="zh-CN" sz="3600" dirty="0">
              <a:solidFill>
                <a:schemeClr val="bg1"/>
              </a:solidFill>
            </a:endParaRPr>
          </a:p>
        </p:txBody>
      </p:sp>
      <p:pic>
        <p:nvPicPr>
          <p:cNvPr id="7" name="图片 6"/>
          <p:cNvPicPr>
            <a:picLocks noChangeAspect="1"/>
          </p:cNvPicPr>
          <p:nvPr/>
        </p:nvPicPr>
        <p:blipFill>
          <a:blip r:embed="rId1"/>
          <a:stretch>
            <a:fillRect/>
          </a:stretch>
        </p:blipFill>
        <p:spPr>
          <a:xfrm>
            <a:off x="6311044" y="3385572"/>
            <a:ext cx="2251686" cy="2293287"/>
          </a:xfrm>
          <a:prstGeom prst="rect">
            <a:avLst/>
          </a:prstGeom>
        </p:spPr>
      </p:pic>
      <p:sp>
        <p:nvSpPr>
          <p:cNvPr id="8" name="矩形: 圆角 7"/>
          <p:cNvSpPr/>
          <p:nvPr/>
        </p:nvSpPr>
        <p:spPr>
          <a:xfrm>
            <a:off x="581272" y="3577635"/>
            <a:ext cx="2251686" cy="2570723"/>
          </a:xfrm>
          <a:prstGeom prst="roundRect">
            <a:avLst/>
          </a:prstGeom>
          <a:solidFill>
            <a:schemeClr val="bg1"/>
          </a:solidFill>
          <a:ln w="28575">
            <a:solidFill>
              <a:srgbClr val="A747C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a:blip r:embed="rId2"/>
          <a:stretch>
            <a:fillRect/>
          </a:stretch>
        </p:blipFill>
        <p:spPr>
          <a:xfrm>
            <a:off x="726908" y="3833736"/>
            <a:ext cx="658716" cy="722981"/>
          </a:xfrm>
          <a:prstGeom prst="rect">
            <a:avLst/>
          </a:prstGeom>
        </p:spPr>
      </p:pic>
      <p:pic>
        <p:nvPicPr>
          <p:cNvPr id="10" name="图片 9"/>
          <p:cNvPicPr>
            <a:picLocks noChangeAspect="1"/>
          </p:cNvPicPr>
          <p:nvPr/>
        </p:nvPicPr>
        <p:blipFill>
          <a:blip r:embed="rId2"/>
          <a:stretch>
            <a:fillRect/>
          </a:stretch>
        </p:blipFill>
        <p:spPr>
          <a:xfrm>
            <a:off x="879308" y="3986136"/>
            <a:ext cx="658716" cy="722981"/>
          </a:xfrm>
          <a:prstGeom prst="rect">
            <a:avLst/>
          </a:prstGeom>
        </p:spPr>
      </p:pic>
      <p:pic>
        <p:nvPicPr>
          <p:cNvPr id="11" name="图片 10"/>
          <p:cNvPicPr>
            <a:picLocks noChangeAspect="1"/>
          </p:cNvPicPr>
          <p:nvPr/>
        </p:nvPicPr>
        <p:blipFill>
          <a:blip r:embed="rId2"/>
          <a:stretch>
            <a:fillRect/>
          </a:stretch>
        </p:blipFill>
        <p:spPr>
          <a:xfrm>
            <a:off x="1031708" y="4138536"/>
            <a:ext cx="658716" cy="722981"/>
          </a:xfrm>
          <a:prstGeom prst="rect">
            <a:avLst/>
          </a:prstGeom>
        </p:spPr>
      </p:pic>
      <p:pic>
        <p:nvPicPr>
          <p:cNvPr id="12" name="图片 11"/>
          <p:cNvPicPr>
            <a:picLocks noChangeAspect="1"/>
          </p:cNvPicPr>
          <p:nvPr/>
        </p:nvPicPr>
        <p:blipFill>
          <a:blip r:embed="rId2"/>
          <a:stretch>
            <a:fillRect/>
          </a:stretch>
        </p:blipFill>
        <p:spPr>
          <a:xfrm>
            <a:off x="1184108" y="4290936"/>
            <a:ext cx="658716" cy="722981"/>
          </a:xfrm>
          <a:prstGeom prst="rect">
            <a:avLst/>
          </a:prstGeom>
        </p:spPr>
      </p:pic>
      <p:pic>
        <p:nvPicPr>
          <p:cNvPr id="13" name="图片 12"/>
          <p:cNvPicPr>
            <a:picLocks noChangeAspect="1"/>
          </p:cNvPicPr>
          <p:nvPr/>
        </p:nvPicPr>
        <p:blipFill>
          <a:blip r:embed="rId2"/>
          <a:stretch>
            <a:fillRect/>
          </a:stretch>
        </p:blipFill>
        <p:spPr>
          <a:xfrm>
            <a:off x="1336508" y="4443336"/>
            <a:ext cx="658716" cy="722981"/>
          </a:xfrm>
          <a:prstGeom prst="rect">
            <a:avLst/>
          </a:prstGeom>
        </p:spPr>
      </p:pic>
      <p:pic>
        <p:nvPicPr>
          <p:cNvPr id="14" name="图片 13"/>
          <p:cNvPicPr>
            <a:picLocks noChangeAspect="1"/>
          </p:cNvPicPr>
          <p:nvPr/>
        </p:nvPicPr>
        <p:blipFill>
          <a:blip r:embed="rId2"/>
          <a:stretch>
            <a:fillRect/>
          </a:stretch>
        </p:blipFill>
        <p:spPr>
          <a:xfrm>
            <a:off x="1488908" y="4595736"/>
            <a:ext cx="658716" cy="722981"/>
          </a:xfrm>
          <a:prstGeom prst="rect">
            <a:avLst/>
          </a:prstGeom>
        </p:spPr>
      </p:pic>
      <p:pic>
        <p:nvPicPr>
          <p:cNvPr id="16" name="图片 15"/>
          <p:cNvPicPr>
            <a:picLocks noChangeAspect="1"/>
          </p:cNvPicPr>
          <p:nvPr/>
        </p:nvPicPr>
        <p:blipFill>
          <a:blip r:embed="rId2"/>
          <a:stretch>
            <a:fillRect/>
          </a:stretch>
        </p:blipFill>
        <p:spPr>
          <a:xfrm>
            <a:off x="1641308" y="4748136"/>
            <a:ext cx="658716" cy="722981"/>
          </a:xfrm>
          <a:prstGeom prst="rect">
            <a:avLst/>
          </a:prstGeom>
        </p:spPr>
      </p:pic>
      <p:pic>
        <p:nvPicPr>
          <p:cNvPr id="17" name="图片 16"/>
          <p:cNvPicPr>
            <a:picLocks noChangeAspect="1"/>
          </p:cNvPicPr>
          <p:nvPr/>
        </p:nvPicPr>
        <p:blipFill>
          <a:blip r:embed="rId2"/>
          <a:stretch>
            <a:fillRect/>
          </a:stretch>
        </p:blipFill>
        <p:spPr>
          <a:xfrm>
            <a:off x="1793708" y="4900536"/>
            <a:ext cx="658716" cy="722981"/>
          </a:xfrm>
          <a:prstGeom prst="rect">
            <a:avLst/>
          </a:prstGeom>
        </p:spPr>
      </p:pic>
      <p:sp>
        <p:nvSpPr>
          <p:cNvPr id="18" name="文本框 17"/>
          <p:cNvSpPr txBox="1"/>
          <p:nvPr/>
        </p:nvSpPr>
        <p:spPr>
          <a:xfrm>
            <a:off x="879945" y="2978215"/>
            <a:ext cx="1620957" cy="523220"/>
          </a:xfrm>
          <a:prstGeom prst="rect">
            <a:avLst/>
          </a:prstGeom>
          <a:noFill/>
        </p:spPr>
        <p:txBody>
          <a:bodyPr wrap="none" rtlCol="0">
            <a:spAutoFit/>
          </a:bodyPr>
          <a:lstStyle/>
          <a:p>
            <a:r>
              <a:rPr lang="zh-CN" altLang="en-US" sz="2800" dirty="0">
                <a:solidFill>
                  <a:srgbClr val="FF0000"/>
                </a:solidFill>
              </a:rPr>
              <a:t>逻辑结构</a:t>
            </a:r>
            <a:endParaRPr lang="zh-CN" altLang="en-US" sz="2800" dirty="0">
              <a:solidFill>
                <a:srgbClr val="FF0000"/>
              </a:solidFill>
            </a:endParaRPr>
          </a:p>
        </p:txBody>
      </p:sp>
      <p:sp>
        <p:nvSpPr>
          <p:cNvPr id="19" name="文本框 18"/>
          <p:cNvSpPr txBox="1"/>
          <p:nvPr/>
        </p:nvSpPr>
        <p:spPr>
          <a:xfrm>
            <a:off x="982538" y="5605205"/>
            <a:ext cx="1415772" cy="461665"/>
          </a:xfrm>
          <a:prstGeom prst="rect">
            <a:avLst/>
          </a:prstGeom>
          <a:noFill/>
        </p:spPr>
        <p:txBody>
          <a:bodyPr wrap="none" rtlCol="0">
            <a:spAutoFit/>
          </a:bodyPr>
          <a:lstStyle/>
          <a:p>
            <a:r>
              <a:rPr lang="zh-CN" altLang="en-US" sz="2400" dirty="0"/>
              <a:t>一批数据</a:t>
            </a:r>
            <a:endParaRPr lang="zh-CN" altLang="en-US" sz="2400" dirty="0"/>
          </a:p>
        </p:txBody>
      </p:sp>
      <p:sp>
        <p:nvSpPr>
          <p:cNvPr id="20" name="箭头: 右 19"/>
          <p:cNvSpPr/>
          <p:nvPr/>
        </p:nvSpPr>
        <p:spPr>
          <a:xfrm>
            <a:off x="3207660" y="4613462"/>
            <a:ext cx="3103384" cy="800907"/>
          </a:xfrm>
          <a:prstGeom prst="rightArrow">
            <a:avLst/>
          </a:prstGeom>
          <a:solidFill>
            <a:srgbClr val="805C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21" name="文本框 20"/>
          <p:cNvSpPr txBox="1"/>
          <p:nvPr/>
        </p:nvSpPr>
        <p:spPr>
          <a:xfrm>
            <a:off x="6421224" y="5768490"/>
            <a:ext cx="2031325" cy="461665"/>
          </a:xfrm>
          <a:prstGeom prst="rect">
            <a:avLst/>
          </a:prstGeom>
          <a:noFill/>
        </p:spPr>
        <p:txBody>
          <a:bodyPr wrap="none" rtlCol="0">
            <a:spAutoFit/>
          </a:bodyPr>
          <a:lstStyle/>
          <a:p>
            <a:r>
              <a:rPr lang="zh-CN" altLang="en-US" sz="2400" dirty="0"/>
              <a:t>计算机存储器</a:t>
            </a:r>
            <a:endParaRPr lang="zh-CN" altLang="en-US" sz="2400" dirty="0"/>
          </a:p>
        </p:txBody>
      </p:sp>
      <p:sp>
        <p:nvSpPr>
          <p:cNvPr id="22" name="文本框 21"/>
          <p:cNvSpPr txBox="1"/>
          <p:nvPr/>
        </p:nvSpPr>
        <p:spPr>
          <a:xfrm>
            <a:off x="2255240" y="4290936"/>
            <a:ext cx="5099322" cy="461665"/>
          </a:xfrm>
          <a:prstGeom prst="rect">
            <a:avLst/>
          </a:prstGeom>
          <a:noFill/>
        </p:spPr>
        <p:txBody>
          <a:bodyPr wrap="square">
            <a:spAutoFit/>
          </a:bodyPr>
          <a:lstStyle/>
          <a:p>
            <a:pPr algn="ctr"/>
            <a:r>
              <a:rPr lang="zh-CN" altLang="en-US" sz="2400" dirty="0"/>
              <a:t>按照一定映像方式存储到</a:t>
            </a:r>
            <a:endParaRPr lang="zh-CN" altLang="en-US" sz="2400" dirty="0"/>
          </a:p>
        </p:txBody>
      </p:sp>
      <p:sp>
        <p:nvSpPr>
          <p:cNvPr id="23" name="文本框 22"/>
          <p:cNvSpPr txBox="1"/>
          <p:nvPr/>
        </p:nvSpPr>
        <p:spPr>
          <a:xfrm>
            <a:off x="6536206" y="2978215"/>
            <a:ext cx="1636711" cy="523220"/>
          </a:xfrm>
          <a:prstGeom prst="rect">
            <a:avLst/>
          </a:prstGeom>
          <a:noFill/>
        </p:spPr>
        <p:txBody>
          <a:bodyPr wrap="square" rtlCol="0">
            <a:spAutoFit/>
          </a:bodyPr>
          <a:lstStyle/>
          <a:p>
            <a:r>
              <a:rPr lang="zh-CN" altLang="en-US" sz="2800" dirty="0">
                <a:solidFill>
                  <a:srgbClr val="FF0000"/>
                </a:solidFill>
              </a:rPr>
              <a:t>存储结构</a:t>
            </a:r>
            <a:endParaRPr lang="zh-CN" altLang="en-US" sz="2800" dirty="0">
              <a:solidFill>
                <a:srgbClr val="FF0000"/>
              </a:solidFill>
            </a:endParaRPr>
          </a:p>
        </p:txBody>
      </p:sp>
      <p:sp>
        <p:nvSpPr>
          <p:cNvPr id="24" name="文本框 23"/>
          <p:cNvSpPr txBox="1"/>
          <p:nvPr/>
        </p:nvSpPr>
        <p:spPr>
          <a:xfrm>
            <a:off x="3657241" y="2211086"/>
            <a:ext cx="1636711" cy="523220"/>
          </a:xfrm>
          <a:prstGeom prst="rect">
            <a:avLst/>
          </a:prstGeom>
          <a:noFill/>
        </p:spPr>
        <p:txBody>
          <a:bodyPr wrap="square" rtlCol="0">
            <a:spAutoFit/>
          </a:bodyPr>
          <a:lstStyle/>
          <a:p>
            <a:r>
              <a:rPr lang="zh-CN" altLang="en-US" sz="2800" dirty="0">
                <a:solidFill>
                  <a:srgbClr val="FF0000"/>
                </a:solidFill>
              </a:rPr>
              <a:t>运算集合</a:t>
            </a:r>
            <a:endParaRPr lang="zh-CN" altLang="en-US" sz="2800" dirty="0">
              <a:solidFill>
                <a:srgbClr val="FF0000"/>
              </a:solidFill>
            </a:endParaRPr>
          </a:p>
        </p:txBody>
      </p:sp>
      <p:cxnSp>
        <p:nvCxnSpPr>
          <p:cNvPr id="25" name="直接连接符 24"/>
          <p:cNvCxnSpPr/>
          <p:nvPr/>
        </p:nvCxnSpPr>
        <p:spPr>
          <a:xfrm>
            <a:off x="1235503" y="2857734"/>
            <a:ext cx="6702358" cy="4428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62855" y="887547"/>
            <a:ext cx="8244214" cy="1319336"/>
          </a:xfrm>
          <a:prstGeom prst="rect">
            <a:avLst/>
          </a:prstGeom>
          <a:noFill/>
        </p:spPr>
        <p:txBody>
          <a:bodyPr wrap="square" rtlCol="0">
            <a:spAutoFit/>
          </a:bodyPr>
          <a:lstStyle/>
          <a:p>
            <a:pPr>
              <a:lnSpc>
                <a:spcPct val="150000"/>
              </a:lnSpc>
            </a:pPr>
            <a:r>
              <a:rPr lang="zh-CN" altLang="en-US" sz="2800" dirty="0"/>
              <a:t>数据结构的内容可以归纳为三个部分：逻辑结构、存储结构和运算集合。</a:t>
            </a:r>
            <a:endParaRPr lang="en-US" altLang="zh-CN" sz="2800" dirty="0"/>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zh-CN" altLang="en-US" sz="3600" dirty="0">
                <a:solidFill>
                  <a:schemeClr val="bg1"/>
                </a:solidFill>
              </a:rPr>
              <a:t>要点小结</a:t>
            </a:r>
            <a:endParaRPr lang="en-US" altLang="zh-CN" sz="3600" dirty="0">
              <a:solidFill>
                <a:schemeClr val="bg1"/>
              </a:solidFill>
            </a:endParaRPr>
          </a:p>
        </p:txBody>
      </p:sp>
      <p:sp>
        <p:nvSpPr>
          <p:cNvPr id="2" name="文本框 1"/>
          <p:cNvSpPr txBox="1"/>
          <p:nvPr/>
        </p:nvSpPr>
        <p:spPr>
          <a:xfrm>
            <a:off x="382622" y="1151736"/>
            <a:ext cx="8112868" cy="2590646"/>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抽象数据类型</a:t>
            </a:r>
            <a:endParaRPr lang="en-US" altLang="zh-CN" sz="3600" dirty="0">
              <a:latin typeface="微软雅黑" panose="020B0503020204020204" pitchFamily="34" charset="-122"/>
              <a:ea typeface="微软雅黑" panose="020B0503020204020204" pitchFamily="34" charset="-122"/>
            </a:endParaRPr>
          </a:p>
          <a:p>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3200" dirty="0">
                <a:latin typeface="微软雅黑" panose="020B0503020204020204" pitchFamily="34" charset="-122"/>
                <a:ea typeface="微软雅黑" panose="020B0503020204020204" pitchFamily="34" charset="-122"/>
              </a:rPr>
              <a:t>理解什么是数据类型、抽象数据类型，数据抽象，掌握用</a:t>
            </a:r>
            <a:r>
              <a:rPr lang="en-US" altLang="zh-CN" sz="3200" dirty="0">
                <a:latin typeface="微软雅黑" panose="020B0503020204020204" pitchFamily="34" charset="-122"/>
                <a:ea typeface="微软雅黑" panose="020B0503020204020204" pitchFamily="34" charset="-122"/>
              </a:rPr>
              <a:t>C</a:t>
            </a:r>
            <a:r>
              <a:rPr lang="zh-CN" altLang="en-US" sz="3200" dirty="0">
                <a:latin typeface="微软雅黑" panose="020B0503020204020204" pitchFamily="34" charset="-122"/>
                <a:ea typeface="微软雅黑" panose="020B0503020204020204" pitchFamily="34" charset="-122"/>
              </a:rPr>
              <a:t>语言实现抽象数据类型。</a:t>
            </a:r>
            <a:endParaRPr lang="zh-CN" altLang="en-US"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zh-CN" altLang="en-US" sz="3600" dirty="0">
                <a:solidFill>
                  <a:schemeClr val="bg1"/>
                </a:solidFill>
              </a:rPr>
              <a:t>要点小结</a:t>
            </a:r>
            <a:endParaRPr lang="en-US" altLang="zh-CN" sz="3600" dirty="0">
              <a:solidFill>
                <a:schemeClr val="bg1"/>
              </a:solidFill>
            </a:endParaRPr>
          </a:p>
        </p:txBody>
      </p:sp>
      <p:sp>
        <p:nvSpPr>
          <p:cNvPr id="5" name="文本框 4"/>
          <p:cNvSpPr txBox="1"/>
          <p:nvPr/>
        </p:nvSpPr>
        <p:spPr>
          <a:xfrm>
            <a:off x="297708" y="975200"/>
            <a:ext cx="8722466" cy="5371535"/>
          </a:xfrm>
          <a:prstGeom prst="rect">
            <a:avLst/>
          </a:prstGeom>
          <a:noFill/>
        </p:spPr>
        <p:txBody>
          <a:bodyPr wrap="square" rtlCol="0">
            <a:spAutoFit/>
          </a:bodyPr>
          <a:lstStyle/>
          <a:p>
            <a:pPr>
              <a:lnSpc>
                <a:spcPct val="150000"/>
              </a:lnSpc>
            </a:pPr>
            <a:r>
              <a:rPr lang="zh-CN" altLang="en-US" sz="3600" dirty="0">
                <a:latin typeface="微软雅黑" panose="020B0503020204020204" pitchFamily="34" charset="-122"/>
                <a:ea typeface="微软雅黑" panose="020B0503020204020204" pitchFamily="34" charset="-122"/>
              </a:rPr>
              <a:t>算法与算法分析</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理解算法的定义、算法的特性、算法的时间代价、算法的空间代价。</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   算法与程序的不同之处需要从算法的特性来解释；</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   算法的正确性是最重要的要求，理解正确性的层次；</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   算法的可读性是必须考虑的，算法描述的格式与方法；     </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算法的时间代价是指算法的渐进时间复杂性度量。</a:t>
            </a:r>
            <a:endParaRPr lang="en-US" altLang="zh-CN" sz="2800" dirty="0">
              <a:latin typeface="微软雅黑" panose="020B0503020204020204" pitchFamily="34" charset="-122"/>
              <a:ea typeface="微软雅黑" panose="020B0503020204020204" pitchFamily="34" charset="-122"/>
            </a:endParaRPr>
          </a:p>
        </p:txBody>
      </p:sp>
      <p:sp>
        <p:nvSpPr>
          <p:cNvPr id="2" name="矩形: 圆角 1"/>
          <p:cNvSpPr/>
          <p:nvPr/>
        </p:nvSpPr>
        <p:spPr>
          <a:xfrm>
            <a:off x="292512" y="3929974"/>
            <a:ext cx="298922" cy="363165"/>
          </a:xfrm>
          <a:prstGeom prst="round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292512" y="4571002"/>
            <a:ext cx="298922" cy="363165"/>
          </a:xfrm>
          <a:prstGeom prst="round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292512" y="5197813"/>
            <a:ext cx="298922" cy="363165"/>
          </a:xfrm>
          <a:prstGeom prst="round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292512" y="5838841"/>
            <a:ext cx="298922" cy="363165"/>
          </a:xfrm>
          <a:prstGeom prst="round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p:nvPr/>
        </p:nvSpPr>
        <p:spPr>
          <a:xfrm>
            <a:off x="742743" y="4926628"/>
            <a:ext cx="8179506" cy="836561"/>
          </a:xfrm>
          <a:prstGeom prst="rect">
            <a:avLst/>
          </a:prstGeom>
        </p:spPr>
        <p:txBody>
          <a:bodyPr vert="horz" lIns="68580" tIns="34290" rIns="68580" bIns="34290" rtlCol="0" anchor="b">
            <a:normAutofit/>
          </a:bodyPr>
          <a:lstStyle/>
          <a:p>
            <a:pPr algn="ctr">
              <a:lnSpc>
                <a:spcPct val="90000"/>
              </a:lnSpc>
              <a:spcBef>
                <a:spcPct val="0"/>
              </a:spcBef>
              <a:spcAft>
                <a:spcPts val="450"/>
              </a:spcAft>
            </a:pPr>
            <a:r>
              <a:rPr lang="zh-CN" altLang="en-US" sz="3600" b="1" dirty="0">
                <a:effectLst>
                  <a:outerShdw blurRad="38100" dist="19050" dir="2700000" algn="tl" rotWithShape="0">
                    <a:schemeClr val="dk1">
                      <a:alpha val="40000"/>
                    </a:schemeClr>
                  </a:outerShdw>
                </a:effectLst>
                <a:latin typeface="+mj-lt"/>
                <a:ea typeface="+mj-ea"/>
                <a:cs typeface="+mj-cs"/>
              </a:rPr>
              <a:t>谢谢大家！</a:t>
            </a:r>
            <a:endParaRPr lang="en-US" altLang="zh-CN" sz="3600" b="1" dirty="0">
              <a:effectLst>
                <a:outerShdw blurRad="38100" dist="19050" dir="2700000" algn="tl" rotWithShape="0">
                  <a:schemeClr val="dk1">
                    <a:alpha val="40000"/>
                  </a:schemeClr>
                </a:outerShdw>
              </a:effectLst>
              <a:latin typeface="+mj-lt"/>
              <a:ea typeface="+mj-ea"/>
              <a:cs typeface="+mj-cs"/>
            </a:endParaRPr>
          </a:p>
        </p:txBody>
      </p:sp>
      <p:sp>
        <p:nvSpPr>
          <p:cNvPr id="10" name="矩形: 圆角 9"/>
          <p:cNvSpPr/>
          <p:nvPr/>
        </p:nvSpPr>
        <p:spPr>
          <a:xfrm>
            <a:off x="2" y="1861429"/>
            <a:ext cx="9143999" cy="69944"/>
          </a:xfrm>
          <a:prstGeom prst="roundRect">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减号 10"/>
          <p:cNvSpPr/>
          <p:nvPr/>
        </p:nvSpPr>
        <p:spPr>
          <a:xfrm rot="5400000">
            <a:off x="1849924" y="1842114"/>
            <a:ext cx="340819" cy="449397"/>
          </a:xfrm>
          <a:prstGeom prst="mathMinus">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减号 11"/>
          <p:cNvSpPr/>
          <p:nvPr/>
        </p:nvSpPr>
        <p:spPr>
          <a:xfrm rot="5400000">
            <a:off x="7387084" y="1836109"/>
            <a:ext cx="352829" cy="449397"/>
          </a:xfrm>
          <a:prstGeom prst="mathMinus">
            <a:avLst/>
          </a:prstGeom>
          <a:solidFill>
            <a:srgbClr val="4F5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452" y="2141253"/>
            <a:ext cx="3568889" cy="2068469"/>
          </a:xfrm>
          <a:prstGeom prst="rect">
            <a:avLst/>
          </a:prstGeom>
        </p:spPr>
      </p:pic>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4523" y="2178956"/>
            <a:ext cx="3620656" cy="206846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032" y="559643"/>
            <a:ext cx="4741233" cy="122338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6945" y="509082"/>
            <a:ext cx="5136444" cy="1138578"/>
          </a:xfrm>
          <a:prstGeom prst="rect">
            <a:avLst/>
          </a:prstGeom>
        </p:spPr>
      </p:pic>
      <p:sp>
        <p:nvSpPr>
          <p:cNvPr id="2" name="灯片编号占位符 1"/>
          <p:cNvSpPr>
            <a:spLocks noGrp="1"/>
          </p:cNvSpPr>
          <p:nvPr>
            <p:ph type="sldNum" sz="quarter" idx="12"/>
          </p:nvPr>
        </p:nvSpPr>
        <p:spPr/>
        <p:txBody>
          <a:bodyPr/>
          <a:lstStyle/>
          <a:p>
            <a:fld id="{6DC87717-A16C-46C8-8501-38B3BAF8FB93}" type="slidenum">
              <a:rPr lang="zh-CN" altLang="en-US" smtClean="0"/>
            </a:fld>
            <a:endParaRPr lang="zh-CN" alt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5"/>
          <p:cNvSpPr/>
          <p:nvPr/>
        </p:nvSpPr>
        <p:spPr>
          <a:xfrm>
            <a:off x="695195" y="52177"/>
            <a:ext cx="9504492" cy="645160"/>
          </a:xfrm>
          <a:prstGeom prst="rect">
            <a:avLst/>
          </a:prstGeom>
          <a:noFill/>
          <a:ln w="9525">
            <a:noFill/>
          </a:ln>
        </p:spPr>
        <p:txBody>
          <a:bodyPr wrap="square" anchor="t">
            <a:spAutoFit/>
          </a:bodyPr>
          <a:lstStyle/>
          <a:p>
            <a:r>
              <a:rPr lang="zh-CN" altLang="en-US" sz="3600" dirty="0">
                <a:solidFill>
                  <a:schemeClr val="bg1"/>
                </a:solidFill>
              </a:rPr>
              <a:t>上次课回顾</a:t>
            </a:r>
            <a:endParaRPr lang="en-US" altLang="zh-CN" sz="3600" dirty="0">
              <a:solidFill>
                <a:schemeClr val="bg1"/>
              </a:solidFill>
            </a:endParaRPr>
          </a:p>
        </p:txBody>
      </p:sp>
      <p:sp>
        <p:nvSpPr>
          <p:cNvPr id="5" name="Object1"/>
          <p:cNvSpPr/>
          <p:nvPr/>
        </p:nvSpPr>
        <p:spPr>
          <a:xfrm>
            <a:off x="194914" y="3813308"/>
            <a:ext cx="2103120" cy="1337310"/>
          </a:xfrm>
          <a:prstGeom prst="rect">
            <a:avLst/>
          </a:prstGeom>
          <a:noFill/>
        </p:spPr>
        <p:txBody>
          <a:bodyPr wrap="square" lIns="0" tIns="0" rIns="0" bIns="0" rtlCol="0" anchor="t">
            <a:normAutofit/>
          </a:bodyPr>
          <a:lstStyle/>
          <a:p>
            <a:pPr algn="ctr">
              <a:lnSpc>
                <a:spcPts val="4950"/>
              </a:lnSpc>
            </a:pPr>
            <a:r>
              <a:rPr lang="en-US" sz="3800" b="1" dirty="0" err="1">
                <a:latin typeface="Arial" panose="020B0604020202020204" pitchFamily="34" charset="0"/>
                <a:ea typeface="Arial" panose="020B0604020202020204" pitchFamily="34" charset="-122"/>
                <a:cs typeface="Arial" panose="020B0604020202020204" pitchFamily="34" charset="-120"/>
              </a:rPr>
              <a:t>算法</a:t>
            </a:r>
            <a:endParaRPr lang="en-US" sz="3800" b="1" dirty="0">
              <a:latin typeface="Arial" panose="020B0604020202020204" pitchFamily="34" charset="0"/>
              <a:ea typeface="Arial" panose="020B0604020202020204" pitchFamily="34" charset="-122"/>
              <a:cs typeface="Arial" panose="020B0604020202020204" pitchFamily="34" charset="-120"/>
            </a:endParaRPr>
          </a:p>
          <a:p>
            <a:pPr algn="ctr">
              <a:lnSpc>
                <a:spcPts val="4950"/>
              </a:lnSpc>
            </a:pPr>
            <a:r>
              <a:rPr lang="en-US" sz="3800" b="1" dirty="0" err="1">
                <a:latin typeface="Arial" panose="020B0604020202020204" pitchFamily="34" charset="0"/>
                <a:ea typeface="Arial" panose="020B0604020202020204" pitchFamily="34" charset="-122"/>
                <a:cs typeface="Arial" panose="020B0604020202020204" pitchFamily="34" charset="-120"/>
              </a:rPr>
              <a:t>的特性</a:t>
            </a:r>
            <a:endParaRPr lang="en-US" sz="3805" dirty="0"/>
          </a:p>
        </p:txBody>
      </p:sp>
      <p:sp>
        <p:nvSpPr>
          <p:cNvPr id="6" name="Object2"/>
          <p:cNvSpPr/>
          <p:nvPr/>
        </p:nvSpPr>
        <p:spPr>
          <a:xfrm>
            <a:off x="2660399" y="2496573"/>
            <a:ext cx="1280160" cy="617220"/>
          </a:xfrm>
          <a:prstGeom prst="rect">
            <a:avLst/>
          </a:prstGeom>
          <a:noFill/>
        </p:spPr>
        <p:txBody>
          <a:bodyPr wrap="square" lIns="0" tIns="0" rIns="0" bIns="0" rtlCol="0" anchor="t">
            <a:normAutofit/>
          </a:bodyPr>
          <a:lstStyle/>
          <a:p>
            <a:pPr algn="l">
              <a:lnSpc>
                <a:spcPts val="4265"/>
              </a:lnSpc>
            </a:pPr>
            <a:r>
              <a:rPr lang="en-US" sz="3000" b="0" dirty="0">
                <a:latin typeface="Arial" panose="020B0604020202020204" pitchFamily="34" charset="0"/>
                <a:ea typeface="Arial" panose="020B0604020202020204" pitchFamily="34" charset="-122"/>
                <a:cs typeface="Arial" panose="020B0604020202020204" pitchFamily="34" charset="-120"/>
              </a:rPr>
              <a:t>有限性</a:t>
            </a:r>
            <a:endParaRPr lang="en-US" sz="3045" dirty="0"/>
          </a:p>
        </p:txBody>
      </p:sp>
      <p:sp>
        <p:nvSpPr>
          <p:cNvPr id="7" name="Object3"/>
          <p:cNvSpPr/>
          <p:nvPr/>
        </p:nvSpPr>
        <p:spPr>
          <a:xfrm>
            <a:off x="2660399" y="3381255"/>
            <a:ext cx="1280160" cy="617220"/>
          </a:xfrm>
          <a:prstGeom prst="rect">
            <a:avLst/>
          </a:prstGeom>
          <a:noFill/>
        </p:spPr>
        <p:txBody>
          <a:bodyPr wrap="square" lIns="0" tIns="0" rIns="0" bIns="0" rtlCol="0" anchor="t">
            <a:normAutofit/>
          </a:bodyPr>
          <a:lstStyle/>
          <a:p>
            <a:pPr algn="l">
              <a:lnSpc>
                <a:spcPts val="4265"/>
              </a:lnSpc>
            </a:pPr>
            <a:r>
              <a:rPr lang="en-US" sz="3000" b="0" dirty="0">
                <a:latin typeface="Arial" panose="020B0604020202020204" pitchFamily="34" charset="0"/>
                <a:ea typeface="Arial" panose="020B0604020202020204" pitchFamily="34" charset="-122"/>
                <a:cs typeface="Arial" panose="020B0604020202020204" pitchFamily="34" charset="-120"/>
              </a:rPr>
              <a:t>确定性</a:t>
            </a:r>
            <a:endParaRPr lang="en-US" sz="3045" dirty="0"/>
          </a:p>
        </p:txBody>
      </p:sp>
      <p:sp>
        <p:nvSpPr>
          <p:cNvPr id="8" name="Object4"/>
          <p:cNvSpPr/>
          <p:nvPr/>
        </p:nvSpPr>
        <p:spPr>
          <a:xfrm>
            <a:off x="2660399" y="4265937"/>
            <a:ext cx="1280160" cy="617220"/>
          </a:xfrm>
          <a:prstGeom prst="rect">
            <a:avLst/>
          </a:prstGeom>
          <a:noFill/>
        </p:spPr>
        <p:txBody>
          <a:bodyPr wrap="square" lIns="0" tIns="0" rIns="0" bIns="0" rtlCol="0" anchor="t">
            <a:normAutofit/>
          </a:bodyPr>
          <a:lstStyle/>
          <a:p>
            <a:pPr algn="l">
              <a:lnSpc>
                <a:spcPts val="4265"/>
              </a:lnSpc>
            </a:pPr>
            <a:r>
              <a:rPr lang="en-US" sz="3000" b="0" dirty="0">
                <a:latin typeface="Arial" panose="020B0604020202020204" pitchFamily="34" charset="0"/>
                <a:ea typeface="Arial" panose="020B0604020202020204" pitchFamily="34" charset="-122"/>
                <a:cs typeface="Arial" panose="020B0604020202020204" pitchFamily="34" charset="-120"/>
              </a:rPr>
              <a:t>可行性</a:t>
            </a:r>
            <a:endParaRPr lang="en-US" sz="3045" dirty="0"/>
          </a:p>
        </p:txBody>
      </p:sp>
      <p:sp>
        <p:nvSpPr>
          <p:cNvPr id="9" name="Object5"/>
          <p:cNvSpPr/>
          <p:nvPr/>
        </p:nvSpPr>
        <p:spPr>
          <a:xfrm>
            <a:off x="2660399" y="5150618"/>
            <a:ext cx="822960" cy="617220"/>
          </a:xfrm>
          <a:prstGeom prst="rect">
            <a:avLst/>
          </a:prstGeom>
          <a:noFill/>
        </p:spPr>
        <p:txBody>
          <a:bodyPr wrap="square" lIns="0" tIns="0" rIns="0" bIns="0" rtlCol="0" anchor="t">
            <a:normAutofit/>
          </a:bodyPr>
          <a:lstStyle/>
          <a:p>
            <a:pPr algn="l">
              <a:lnSpc>
                <a:spcPts val="4265"/>
              </a:lnSpc>
            </a:pPr>
            <a:r>
              <a:rPr lang="en-US" sz="3000" b="0" dirty="0">
                <a:latin typeface="Arial" panose="020B0604020202020204" pitchFamily="34" charset="0"/>
                <a:ea typeface="Arial" panose="020B0604020202020204" pitchFamily="34" charset="-122"/>
                <a:cs typeface="Arial" panose="020B0604020202020204" pitchFamily="34" charset="-120"/>
              </a:rPr>
              <a:t>输入</a:t>
            </a:r>
            <a:endParaRPr lang="en-US" sz="3045" dirty="0"/>
          </a:p>
        </p:txBody>
      </p:sp>
      <p:sp>
        <p:nvSpPr>
          <p:cNvPr id="10" name="Object6"/>
          <p:cNvSpPr/>
          <p:nvPr/>
        </p:nvSpPr>
        <p:spPr>
          <a:xfrm>
            <a:off x="2660399" y="6035300"/>
            <a:ext cx="822960" cy="617220"/>
          </a:xfrm>
          <a:prstGeom prst="rect">
            <a:avLst/>
          </a:prstGeom>
          <a:noFill/>
        </p:spPr>
        <p:txBody>
          <a:bodyPr wrap="square" lIns="0" tIns="0" rIns="0" bIns="0" rtlCol="0" anchor="t">
            <a:normAutofit/>
          </a:bodyPr>
          <a:lstStyle/>
          <a:p>
            <a:pPr algn="l">
              <a:lnSpc>
                <a:spcPts val="4265"/>
              </a:lnSpc>
            </a:pPr>
            <a:r>
              <a:rPr lang="en-US" sz="3000" b="0" dirty="0">
                <a:latin typeface="Arial" panose="020B0604020202020204" pitchFamily="34" charset="0"/>
                <a:ea typeface="Arial" panose="020B0604020202020204" pitchFamily="34" charset="-122"/>
                <a:cs typeface="Arial" panose="020B0604020202020204" pitchFamily="34" charset="-120"/>
              </a:rPr>
              <a:t>输出</a:t>
            </a:r>
            <a:endParaRPr lang="en-US" sz="3045" dirty="0"/>
          </a:p>
        </p:txBody>
      </p:sp>
      <p:sp>
        <p:nvSpPr>
          <p:cNvPr id="2" name="左大括号 1"/>
          <p:cNvSpPr/>
          <p:nvPr/>
        </p:nvSpPr>
        <p:spPr>
          <a:xfrm>
            <a:off x="1991879" y="2533738"/>
            <a:ext cx="578620" cy="4081618"/>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4086147" y="2374046"/>
            <a:ext cx="4413725" cy="623825"/>
          </a:xfrm>
          <a:prstGeom prst="rect">
            <a:avLst/>
          </a:prstGeom>
          <a:noFill/>
        </p:spPr>
        <p:txBody>
          <a:bodyPr wrap="square">
            <a:spAutoFit/>
          </a:bodyPr>
          <a:lstStyle/>
          <a:p>
            <a:pPr algn="l">
              <a:lnSpc>
                <a:spcPts val="4950"/>
              </a:lnSpc>
            </a:pPr>
            <a:r>
              <a:rPr lang="en-US" altLang="zh-CN" sz="1800" b="0" dirty="0" err="1">
                <a:latin typeface="微软雅黑" panose="020B0503020204020204" pitchFamily="34" charset="-122"/>
                <a:ea typeface="微软雅黑" panose="020B0503020204020204" pitchFamily="34" charset="-122"/>
                <a:cs typeface="Arial" panose="020B0604020202020204" pitchFamily="34" charset="-120"/>
              </a:rPr>
              <a:t>有限步骤内正常结束，不能形成无穷循环</a:t>
            </a:r>
            <a:endParaRPr lang="en-US" altLang="zh-CN" sz="18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4030459" y="3513600"/>
            <a:ext cx="511354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算法中的每一个步骤必须有确定含义，无二义性</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4052013" y="5346278"/>
            <a:ext cx="307182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有多个或0个输入</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4052013" y="6035300"/>
            <a:ext cx="321726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至少有一个或多个输出</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4113825" y="4316569"/>
            <a:ext cx="4778954"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原则上能精确进行，操作可通过已实现的基本运算执行有限次而完成</a:t>
            </a:r>
            <a:endParaRPr lang="zh-CN" altLang="en-US"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17" name="文本框 16"/>
          <p:cNvSpPr txBox="1"/>
          <p:nvPr/>
        </p:nvSpPr>
        <p:spPr>
          <a:xfrm>
            <a:off x="437400" y="951706"/>
            <a:ext cx="8361000" cy="833498"/>
          </a:xfrm>
          <a:prstGeom prst="rect">
            <a:avLst/>
          </a:prstGeom>
          <a:noFill/>
        </p:spPr>
        <p:txBody>
          <a:bodyPr wrap="square">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算法（</a:t>
            </a:r>
            <a:r>
              <a:rPr lang="en-US" altLang="zh-CN" sz="2400" dirty="0">
                <a:solidFill>
                  <a:srgbClr val="FF0000"/>
                </a:solidFill>
                <a:latin typeface="微软雅黑" panose="020B0503020204020204" pitchFamily="34" charset="-122"/>
                <a:ea typeface="微软雅黑" panose="020B0503020204020204" pitchFamily="34" charset="-122"/>
              </a:rPr>
              <a:t>Algorithm</a:t>
            </a:r>
            <a:r>
              <a:rPr lang="zh-CN" altLang="en-US" sz="2400" dirty="0">
                <a:solidFill>
                  <a:srgbClr val="FF0000"/>
                </a:solidFill>
                <a:latin typeface="微软雅黑" panose="020B0503020204020204" pitchFamily="34" charset="-122"/>
                <a:ea typeface="微软雅黑" panose="020B0503020204020204" pitchFamily="34" charset="-122"/>
              </a:rPr>
              <a:t>）</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定义：算法是规则的有限集合，是为解决特定问题而规定的一系列操作</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6" grpId="0"/>
      <p:bldP spid="18" grpId="0"/>
      <p:bldP spid="20"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645160"/>
          </a:xfrm>
          <a:prstGeom prst="rect">
            <a:avLst/>
          </a:prstGeom>
          <a:noFill/>
          <a:ln w="9525">
            <a:noFill/>
          </a:ln>
        </p:spPr>
        <p:txBody>
          <a:bodyPr wrap="square" anchor="t">
            <a:spAutoFit/>
          </a:bodyPr>
          <a:lstStyle/>
          <a:p>
            <a:r>
              <a:rPr lang="zh-CN" altLang="en-US" sz="3600" dirty="0">
                <a:solidFill>
                  <a:schemeClr val="bg1"/>
                </a:solidFill>
              </a:rPr>
              <a:t>上次课回顾</a:t>
            </a:r>
            <a:endParaRPr lang="en-US" altLang="zh-CN" sz="3600" dirty="0">
              <a:solidFill>
                <a:schemeClr val="bg1"/>
              </a:solidFill>
            </a:endParaRPr>
          </a:p>
        </p:txBody>
      </p:sp>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6" name="文本框 5"/>
          <p:cNvSpPr txBox="1"/>
          <p:nvPr/>
        </p:nvSpPr>
        <p:spPr>
          <a:xfrm>
            <a:off x="484200" y="939095"/>
            <a:ext cx="5101200" cy="584775"/>
          </a:xfrm>
          <a:prstGeom prst="rect">
            <a:avLst/>
          </a:prstGeom>
          <a:noFill/>
        </p:spPr>
        <p:txBody>
          <a:bodyPr wrap="square">
            <a:spAutoFit/>
          </a:bodyPr>
          <a:lstStyle/>
          <a:p>
            <a:r>
              <a:rPr lang="zh-CN" altLang="en-US" sz="3200" dirty="0"/>
              <a:t>算法设计的要求</a:t>
            </a:r>
            <a:endParaRPr lang="zh-CN" altLang="en-US" sz="3200" dirty="0"/>
          </a:p>
        </p:txBody>
      </p:sp>
      <p:sp>
        <p:nvSpPr>
          <p:cNvPr id="3" name="Object2"/>
          <p:cNvSpPr/>
          <p:nvPr/>
        </p:nvSpPr>
        <p:spPr>
          <a:xfrm>
            <a:off x="1610073" y="1911797"/>
            <a:ext cx="5334423" cy="3344165"/>
          </a:xfrm>
          <a:prstGeom prst="rect">
            <a:avLst/>
          </a:prstGeom>
          <a:noFill/>
        </p:spPr>
        <p:txBody>
          <a:bodyPr wrap="square" lIns="0" tIns="0" rIns="0" bIns="0" rtlCol="0" anchor="t">
            <a:normAutofit/>
          </a:bodyPr>
          <a:lstStyle/>
          <a:p>
            <a:pPr algn="l">
              <a:lnSpc>
                <a:spcPts val="4265"/>
              </a:lnSpc>
            </a:pPr>
            <a:endParaRPr lang="en-US" sz="3045" dirty="0"/>
          </a:p>
        </p:txBody>
      </p:sp>
      <p:sp>
        <p:nvSpPr>
          <p:cNvPr id="5" name="文本框 4"/>
          <p:cNvSpPr txBox="1"/>
          <p:nvPr/>
        </p:nvSpPr>
        <p:spPr>
          <a:xfrm>
            <a:off x="3917238" y="1446926"/>
            <a:ext cx="1668162" cy="4615174"/>
          </a:xfrm>
          <a:prstGeom prst="rect">
            <a:avLst/>
          </a:prstGeom>
          <a:noFill/>
        </p:spPr>
        <p:txBody>
          <a:bodyPr wrap="square" rtlCol="0">
            <a:spAutoFit/>
          </a:bodyPr>
          <a:lstStyle/>
          <a:p>
            <a:pPr>
              <a:lnSpc>
                <a:spcPct val="150000"/>
              </a:lnSpc>
            </a:pPr>
            <a:r>
              <a:rPr lang="zh-CN" altLang="en-US" sz="4000" dirty="0"/>
              <a:t>正确</a:t>
            </a:r>
            <a:endParaRPr lang="en-US" altLang="zh-CN" sz="4000" dirty="0"/>
          </a:p>
          <a:p>
            <a:pPr>
              <a:lnSpc>
                <a:spcPct val="150000"/>
              </a:lnSpc>
            </a:pPr>
            <a:r>
              <a:rPr lang="zh-CN" altLang="en-US" sz="4000" dirty="0"/>
              <a:t>可读</a:t>
            </a:r>
            <a:endParaRPr lang="en-US" altLang="zh-CN" sz="4000" dirty="0"/>
          </a:p>
          <a:p>
            <a:pPr>
              <a:lnSpc>
                <a:spcPct val="150000"/>
              </a:lnSpc>
            </a:pPr>
            <a:r>
              <a:rPr lang="zh-CN" altLang="en-US" sz="4000" dirty="0"/>
              <a:t>健壮</a:t>
            </a:r>
            <a:endParaRPr lang="en-US" altLang="zh-CN" sz="4000" dirty="0"/>
          </a:p>
          <a:p>
            <a:pPr>
              <a:lnSpc>
                <a:spcPct val="150000"/>
              </a:lnSpc>
            </a:pPr>
            <a:r>
              <a:rPr lang="zh-CN" altLang="en-US" sz="4000" dirty="0"/>
              <a:t>高效</a:t>
            </a:r>
            <a:endParaRPr lang="en-US" altLang="zh-CN" sz="4000" dirty="0"/>
          </a:p>
          <a:p>
            <a:pPr>
              <a:lnSpc>
                <a:spcPct val="150000"/>
              </a:lnSpc>
            </a:pPr>
            <a:r>
              <a:rPr lang="zh-CN" altLang="en-US" sz="4000" dirty="0"/>
              <a:t>低耗</a:t>
            </a:r>
            <a:endParaRPr lang="zh-CN" altLang="en-US" sz="40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5"/>
          <p:cNvSpPr/>
          <p:nvPr/>
        </p:nvSpPr>
        <p:spPr>
          <a:xfrm>
            <a:off x="123826" y="896383"/>
            <a:ext cx="7525940" cy="507831"/>
          </a:xfrm>
          <a:prstGeom prst="rect">
            <a:avLst/>
          </a:prstGeom>
          <a:noFill/>
          <a:ln w="9525">
            <a:noFill/>
          </a:ln>
        </p:spPr>
        <p:txBody>
          <a:bodyPr anchor="t">
            <a:spAutoFit/>
          </a:bodyPr>
          <a:lstStyle/>
          <a:p>
            <a:r>
              <a:rPr lang="zh-CN" altLang="en-US" sz="2700" b="1" dirty="0">
                <a:solidFill>
                  <a:prstClr val="white"/>
                </a:solidFill>
                <a:sym typeface="Arial" panose="020B0604020202020204" pitchFamily="34" charset="0"/>
              </a:rPr>
              <a:t>学校简介</a:t>
            </a:r>
            <a:endParaRPr lang="zh-CN" altLang="en-US" sz="2700" b="1" dirty="0">
              <a:solidFill>
                <a:prstClr val="white"/>
              </a:solidFill>
              <a:ea typeface="宋体" panose="02010600030101010101" pitchFamily="2" charset="-122"/>
              <a:sym typeface="Arial" panose="020B0604020202020204" pitchFamily="34" charset="0"/>
            </a:endParaRPr>
          </a:p>
        </p:txBody>
      </p:sp>
      <p:sp>
        <p:nvSpPr>
          <p:cNvPr id="15" name="矩形 5"/>
          <p:cNvSpPr/>
          <p:nvPr/>
        </p:nvSpPr>
        <p:spPr>
          <a:xfrm>
            <a:off x="695195" y="52177"/>
            <a:ext cx="9504492" cy="1200329"/>
          </a:xfrm>
          <a:prstGeom prst="rect">
            <a:avLst/>
          </a:prstGeom>
          <a:noFill/>
          <a:ln w="9525">
            <a:noFill/>
          </a:ln>
        </p:spPr>
        <p:txBody>
          <a:bodyPr wrap="square" anchor="t">
            <a:spAutoFit/>
          </a:bodyPr>
          <a:lstStyle/>
          <a:p>
            <a:r>
              <a:rPr lang="zh-CN" altLang="en-US" sz="3600" dirty="0">
                <a:solidFill>
                  <a:schemeClr val="bg1"/>
                </a:solidFill>
              </a:rPr>
              <a:t>上次课回顾</a:t>
            </a:r>
            <a:endParaRPr lang="en-US" altLang="zh-CN" sz="3600" dirty="0">
              <a:solidFill>
                <a:schemeClr val="bg1"/>
              </a:solidFill>
            </a:endParaRPr>
          </a:p>
          <a:p>
            <a:r>
              <a:rPr lang="en-US" altLang="zh-CN" sz="3600" dirty="0">
                <a:solidFill>
                  <a:schemeClr val="bg1"/>
                </a:solidFill>
              </a:rPr>
              <a:t> </a:t>
            </a:r>
            <a:endParaRPr lang="en-US" altLang="zh-CN" sz="3600" dirty="0">
              <a:solidFill>
                <a:schemeClr val="bg1"/>
              </a:solidFill>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826" y="1862142"/>
            <a:ext cx="8896348" cy="4204097"/>
          </a:xfrm>
          <a:prstGeom prst="rect">
            <a:avLst/>
          </a:prstGeom>
        </p:spPr>
      </p:pic>
      <p:sp>
        <p:nvSpPr>
          <p:cNvPr id="2" name="灯片编号占位符 1"/>
          <p:cNvSpPr>
            <a:spLocks noGrp="1"/>
          </p:cNvSpPr>
          <p:nvPr>
            <p:ph type="sldNum" sz="quarter" idx="4"/>
          </p:nvPr>
        </p:nvSpPr>
        <p:spPr/>
        <p:txBody>
          <a:bodyPr/>
          <a:lstStyle/>
          <a:p>
            <a:pPr fontAlgn="base">
              <a:spcBef>
                <a:spcPct val="0"/>
              </a:spcBef>
              <a:spcAft>
                <a:spcPct val="0"/>
              </a:spcAft>
              <a:defRPr/>
            </a:pPr>
            <a:fld id="{6BB141CC-C80B-45F3-B46F-595C30957939}" type="slidenum">
              <a:rPr lang="zh-CN" altLang="en-US" smtClean="0">
                <a:latin typeface="Calibri" panose="020F0502020204030204" pitchFamily="34" charset="0"/>
              </a:rPr>
            </a:fld>
            <a:endParaRPr lang="zh-CN" altLang="en-US">
              <a:latin typeface="Calibri" panose="020F0502020204030204" pitchFamily="34" charset="0"/>
            </a:endParaRPr>
          </a:p>
        </p:txBody>
      </p:sp>
      <p:sp>
        <p:nvSpPr>
          <p:cNvPr id="7" name="文本框 6"/>
          <p:cNvSpPr txBox="1"/>
          <p:nvPr/>
        </p:nvSpPr>
        <p:spPr>
          <a:xfrm>
            <a:off x="484200" y="939095"/>
            <a:ext cx="5101200" cy="584775"/>
          </a:xfrm>
          <a:prstGeom prst="rect">
            <a:avLst/>
          </a:prstGeom>
          <a:noFill/>
        </p:spPr>
        <p:txBody>
          <a:bodyPr wrap="square">
            <a:spAutoFit/>
          </a:bodyPr>
          <a:lstStyle/>
          <a:p>
            <a:r>
              <a:rPr lang="zh-CN" altLang="en-US" sz="3200" dirty="0"/>
              <a:t>算法描述工具</a:t>
            </a:r>
            <a:endParaRPr lang="zh-CN" altLang="en-US" sz="3200" dirty="0"/>
          </a:p>
        </p:txBody>
      </p:sp>
    </p:spTree>
  </p:cSld>
  <p:clrMapOvr>
    <a:masterClrMapping/>
  </p:clrMapOvr>
  <p:transition spd="slow"/>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PP_MARK_KEY" val="0d827eb2-8052-4b53-b0d4-2b4b8cb84999"/>
  <p:tag name="COMMONDATA" val="eyJoZGlkIjoiYTc2ZGZiNzZiNDVlOGViOWVmM2JhOTY0NGJkNjUyYz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9007</Words>
  <Application>WPS 演示</Application>
  <PresentationFormat>全屏显示(4:3)</PresentationFormat>
  <Paragraphs>912</Paragraphs>
  <Slides>62</Slides>
  <Notes>62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62</vt:i4>
      </vt:variant>
    </vt:vector>
  </HeadingPairs>
  <TitlesOfParts>
    <vt:vector size="78" baseType="lpstr">
      <vt:lpstr>Arial</vt:lpstr>
      <vt:lpstr>宋体</vt:lpstr>
      <vt:lpstr>Wingdings</vt:lpstr>
      <vt:lpstr>Calibri</vt:lpstr>
      <vt:lpstr>微软雅黑</vt:lpstr>
      <vt:lpstr>Times New Roman</vt:lpstr>
      <vt:lpstr>NimbusRomNo9L-Regu</vt:lpstr>
      <vt:lpstr>Segoe Print</vt:lpstr>
      <vt:lpstr>等线</vt:lpstr>
      <vt:lpstr>Arial</vt:lpstr>
      <vt:lpstr>Arial</vt:lpstr>
      <vt:lpstr>PingFang SC</vt:lpstr>
      <vt:lpstr>Arial Unicode MS</vt:lpstr>
      <vt:lpstr>等线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bingshu</dc:creator>
  <cp:lastModifiedBy>BookPlus</cp:lastModifiedBy>
  <cp:revision>2507</cp:revision>
  <dcterms:created xsi:type="dcterms:W3CDTF">2021-09-11T01:34:00Z</dcterms:created>
  <dcterms:modified xsi:type="dcterms:W3CDTF">2024-03-06T00:35:00Z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49E112B209FE436FB6206B98624795AD</vt:lpwstr>
  </property>
</Properties>
</file>